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bookmarkIdSeed="7">
  <p:sldMasterIdLst>
    <p:sldMasterId id="2147483648" r:id="rId1"/>
  </p:sldMasterIdLst>
  <p:notesMasterIdLst>
    <p:notesMasterId r:id="rId9"/>
  </p:notesMasterIdLst>
  <p:sldIdLst>
    <p:sldId id="467" r:id="rId3"/>
    <p:sldId id="534" r:id="rId4"/>
    <p:sldId id="569" r:id="rId5"/>
    <p:sldId id="529" r:id="rId6"/>
    <p:sldId id="530" r:id="rId7"/>
    <p:sldId id="516" r:id="rId8"/>
    <p:sldId id="503" r:id="rId10"/>
    <p:sldId id="518" r:id="rId11"/>
    <p:sldId id="535" r:id="rId12"/>
    <p:sldId id="536" r:id="rId13"/>
    <p:sldId id="665" r:id="rId14"/>
    <p:sldId id="537" r:id="rId15"/>
    <p:sldId id="610" r:id="rId16"/>
    <p:sldId id="538" r:id="rId17"/>
    <p:sldId id="611" r:id="rId18"/>
    <p:sldId id="612" r:id="rId19"/>
    <p:sldId id="613" r:id="rId20"/>
    <p:sldId id="540" r:id="rId21"/>
    <p:sldId id="539" r:id="rId22"/>
    <p:sldId id="614" r:id="rId23"/>
    <p:sldId id="615" r:id="rId24"/>
    <p:sldId id="542" r:id="rId25"/>
    <p:sldId id="543" r:id="rId26"/>
    <p:sldId id="544" r:id="rId27"/>
    <p:sldId id="567" r:id="rId28"/>
    <p:sldId id="568" r:id="rId29"/>
    <p:sldId id="554" r:id="rId30"/>
    <p:sldId id="555" r:id="rId31"/>
    <p:sldId id="551" r:id="rId32"/>
    <p:sldId id="552" r:id="rId33"/>
    <p:sldId id="553" r:id="rId34"/>
    <p:sldId id="556" r:id="rId35"/>
    <p:sldId id="557" r:id="rId36"/>
    <p:sldId id="558" r:id="rId37"/>
    <p:sldId id="519" r:id="rId38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PMingLiU" panose="02020500000000000000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PMingLiU" panose="02020500000000000000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PMingLiU" panose="02020500000000000000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PMingLiU" panose="02020500000000000000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PMingLiU" panose="02020500000000000000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PMingLiU" panose="02020500000000000000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PMingLiU" panose="02020500000000000000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PMingLiU" panose="02020500000000000000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PMingLiU" panose="02020500000000000000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181"/>
    <a:srgbClr val="D86E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FD0F851-EC5A-4D38-B0AD-8093EC10F338}" styleName="浅色样式 1 - 强调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397" autoAdjust="0"/>
    <p:restoredTop sz="89039" autoAdjust="0"/>
  </p:normalViewPr>
  <p:slideViewPr>
    <p:cSldViewPr snapToGrid="0">
      <p:cViewPr varScale="1">
        <p:scale>
          <a:sx n="78" d="100"/>
          <a:sy n="78" d="100"/>
        </p:scale>
        <p:origin x="403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1" Type="http://schemas.openxmlformats.org/officeDocument/2006/relationships/tableStyles" Target="tableStyles.xml"/><Relationship Id="rId40" Type="http://schemas.openxmlformats.org/officeDocument/2006/relationships/viewProps" Target="viewProps.xml"/><Relationship Id="rId4" Type="http://schemas.openxmlformats.org/officeDocument/2006/relationships/slide" Target="slides/slide2.xml"/><Relationship Id="rId39" Type="http://schemas.openxmlformats.org/officeDocument/2006/relationships/presProps" Target="presProps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8B415E6B-CC24-453B-95CF-DE3D54D20A13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kumimoji="0" sz="1200"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fld id="{36A89A0F-1E87-476E-AD24-65C88D98EE01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6A7212-17FA-43AA-85E3-2B6D037860C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B9ACD5-4993-490D-9F63-8857A175D72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A89A0F-1E87-476E-AD24-65C88D98EE0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9B9ACD5-4993-490D-9F63-8857A175D72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9B9ACD5-4993-490D-9F63-8857A175D72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4136C-8742-45B2-AF27-D93DF72833A9}" type="datetimeFigureOut">
              <a:rPr lang="en-US" smtClean="0"/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图片占位符 11"/>
          <p:cNvSpPr>
            <a:spLocks noGrp="1"/>
          </p:cNvSpPr>
          <p:nvPr>
            <p:ph type="pic" sz="quarter" idx="10"/>
          </p:nvPr>
        </p:nvSpPr>
        <p:spPr>
          <a:xfrm>
            <a:off x="1343472" y="2101308"/>
            <a:ext cx="2376264" cy="1705156"/>
          </a:xfrm>
          <a:custGeom>
            <a:avLst/>
            <a:gdLst>
              <a:gd name="connsiteX0" fmla="*/ 0 w 2376264"/>
              <a:gd name="connsiteY0" fmla="*/ 0 h 1705156"/>
              <a:gd name="connsiteX1" fmla="*/ 2376264 w 2376264"/>
              <a:gd name="connsiteY1" fmla="*/ 0 h 1705156"/>
              <a:gd name="connsiteX2" fmla="*/ 2376264 w 2376264"/>
              <a:gd name="connsiteY2" fmla="*/ 1705156 h 1705156"/>
              <a:gd name="connsiteX3" fmla="*/ 0 w 2376264"/>
              <a:gd name="connsiteY3" fmla="*/ 1705156 h 1705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76264" h="1705156">
                <a:moveTo>
                  <a:pt x="0" y="0"/>
                </a:moveTo>
                <a:lnTo>
                  <a:pt x="2376264" y="0"/>
                </a:lnTo>
                <a:lnTo>
                  <a:pt x="2376264" y="1705156"/>
                </a:lnTo>
                <a:lnTo>
                  <a:pt x="0" y="1705156"/>
                </a:lnTo>
                <a:close/>
              </a:path>
            </a:pathLst>
          </a:custGeom>
          <a:ln w="12700">
            <a:solidFill>
              <a:schemeClr val="bg1"/>
            </a:solidFill>
          </a:ln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图片占位符 13"/>
          <p:cNvSpPr>
            <a:spLocks noGrp="1"/>
          </p:cNvSpPr>
          <p:nvPr>
            <p:ph type="pic" sz="quarter" idx="11"/>
          </p:nvPr>
        </p:nvSpPr>
        <p:spPr>
          <a:xfrm>
            <a:off x="3719736" y="3806464"/>
            <a:ext cx="2376264" cy="1705158"/>
          </a:xfrm>
          <a:custGeom>
            <a:avLst/>
            <a:gdLst>
              <a:gd name="connsiteX0" fmla="*/ 0 w 2376264"/>
              <a:gd name="connsiteY0" fmla="*/ 0 h 1705158"/>
              <a:gd name="connsiteX1" fmla="*/ 2376264 w 2376264"/>
              <a:gd name="connsiteY1" fmla="*/ 0 h 1705158"/>
              <a:gd name="connsiteX2" fmla="*/ 2376264 w 2376264"/>
              <a:gd name="connsiteY2" fmla="*/ 1705158 h 1705158"/>
              <a:gd name="connsiteX3" fmla="*/ 0 w 2376264"/>
              <a:gd name="connsiteY3" fmla="*/ 1705158 h 1705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76264" h="1705158">
                <a:moveTo>
                  <a:pt x="0" y="0"/>
                </a:moveTo>
                <a:lnTo>
                  <a:pt x="2376264" y="0"/>
                </a:lnTo>
                <a:lnTo>
                  <a:pt x="2376264" y="1705158"/>
                </a:lnTo>
                <a:lnTo>
                  <a:pt x="0" y="1705158"/>
                </a:lnTo>
                <a:close/>
              </a:path>
            </a:pathLst>
          </a:custGeom>
          <a:ln w="12700">
            <a:solidFill>
              <a:schemeClr val="bg1"/>
            </a:solidFill>
          </a:ln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3" name="图片占位符 12"/>
          <p:cNvSpPr>
            <a:spLocks noGrp="1"/>
          </p:cNvSpPr>
          <p:nvPr>
            <p:ph type="pic" sz="quarter" idx="12"/>
          </p:nvPr>
        </p:nvSpPr>
        <p:spPr>
          <a:xfrm>
            <a:off x="6096000" y="2101308"/>
            <a:ext cx="2376264" cy="1705156"/>
          </a:xfrm>
          <a:custGeom>
            <a:avLst/>
            <a:gdLst>
              <a:gd name="connsiteX0" fmla="*/ 0 w 2376264"/>
              <a:gd name="connsiteY0" fmla="*/ 0 h 1705156"/>
              <a:gd name="connsiteX1" fmla="*/ 2376264 w 2376264"/>
              <a:gd name="connsiteY1" fmla="*/ 0 h 1705156"/>
              <a:gd name="connsiteX2" fmla="*/ 2376264 w 2376264"/>
              <a:gd name="connsiteY2" fmla="*/ 1705156 h 1705156"/>
              <a:gd name="connsiteX3" fmla="*/ 0 w 2376264"/>
              <a:gd name="connsiteY3" fmla="*/ 1705156 h 1705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76264" h="1705156">
                <a:moveTo>
                  <a:pt x="0" y="0"/>
                </a:moveTo>
                <a:lnTo>
                  <a:pt x="2376264" y="0"/>
                </a:lnTo>
                <a:lnTo>
                  <a:pt x="2376264" y="1705156"/>
                </a:lnTo>
                <a:lnTo>
                  <a:pt x="0" y="1705156"/>
                </a:lnTo>
                <a:close/>
              </a:path>
            </a:pathLst>
          </a:custGeom>
          <a:ln w="12700">
            <a:solidFill>
              <a:schemeClr val="bg1"/>
            </a:solidFill>
          </a:ln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3"/>
          </p:nvPr>
        </p:nvSpPr>
        <p:spPr>
          <a:xfrm>
            <a:off x="8472264" y="3806464"/>
            <a:ext cx="2376264" cy="1705158"/>
          </a:xfrm>
          <a:custGeom>
            <a:avLst/>
            <a:gdLst>
              <a:gd name="connsiteX0" fmla="*/ 0 w 2376264"/>
              <a:gd name="connsiteY0" fmla="*/ 0 h 1705158"/>
              <a:gd name="connsiteX1" fmla="*/ 2376264 w 2376264"/>
              <a:gd name="connsiteY1" fmla="*/ 0 h 1705158"/>
              <a:gd name="connsiteX2" fmla="*/ 2376264 w 2376264"/>
              <a:gd name="connsiteY2" fmla="*/ 1705158 h 1705158"/>
              <a:gd name="connsiteX3" fmla="*/ 0 w 2376264"/>
              <a:gd name="connsiteY3" fmla="*/ 1705158 h 1705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76264" h="1705158">
                <a:moveTo>
                  <a:pt x="0" y="0"/>
                </a:moveTo>
                <a:lnTo>
                  <a:pt x="2376264" y="0"/>
                </a:lnTo>
                <a:lnTo>
                  <a:pt x="2376264" y="1705158"/>
                </a:lnTo>
                <a:lnTo>
                  <a:pt x="0" y="1705158"/>
                </a:lnTo>
                <a:close/>
              </a:path>
            </a:pathLst>
          </a:custGeom>
          <a:ln w="12700">
            <a:solidFill>
              <a:schemeClr val="bg1"/>
            </a:solidFill>
          </a:ln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6" Type="http://schemas.openxmlformats.org/officeDocument/2006/relationships/theme" Target="../theme/theme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l" defTabSz="91313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91313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微软雅黑" panose="020B0503020204020204" pitchFamily="34" charset="-122"/>
        </a:defRPr>
      </a:lvl2pPr>
      <a:lvl3pPr algn="l" defTabSz="91313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微软雅黑" panose="020B0503020204020204" pitchFamily="34" charset="-122"/>
        </a:defRPr>
      </a:lvl3pPr>
      <a:lvl4pPr algn="l" defTabSz="91313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微软雅黑" panose="020B0503020204020204" pitchFamily="34" charset="-122"/>
        </a:defRPr>
      </a:lvl4pPr>
      <a:lvl5pPr algn="l" defTabSz="91313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微软雅黑" panose="020B0503020204020204" pitchFamily="34" charset="-122"/>
        </a:defRPr>
      </a:lvl5pPr>
      <a:lvl6pPr marL="457200" algn="l" defTabSz="913130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微软雅黑" panose="020B0503020204020204" pitchFamily="34" charset="-122"/>
        </a:defRPr>
      </a:lvl6pPr>
      <a:lvl7pPr marL="914400" algn="l" defTabSz="913130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微软雅黑" panose="020B0503020204020204" pitchFamily="34" charset="-122"/>
        </a:defRPr>
      </a:lvl7pPr>
      <a:lvl8pPr marL="1371600" algn="l" defTabSz="913130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微软雅黑" panose="020B0503020204020204" pitchFamily="34" charset="-122"/>
        </a:defRPr>
      </a:lvl8pPr>
      <a:lvl9pPr marL="1828800" algn="l" defTabSz="913130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微软雅黑" panose="020B0503020204020204" pitchFamily="34" charset="-122"/>
        </a:defRPr>
      </a:lvl9pPr>
    </p:titleStyle>
    <p:bodyStyle>
      <a:lvl1pPr marL="227330" indent="-227330" algn="l" defTabSz="91313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4530" indent="-227330" algn="l" defTabSz="91313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730" indent="-227330" algn="l" defTabSz="91313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930" indent="-227330" algn="l" defTabSz="91313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130" indent="-227330" algn="l" defTabSz="91313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9.jpeg"/><Relationship Id="rId8" Type="http://schemas.openxmlformats.org/officeDocument/2006/relationships/image" Target="../media/image8.jpeg"/><Relationship Id="rId7" Type="http://schemas.openxmlformats.org/officeDocument/2006/relationships/image" Target="../media/image7.jpeg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30" Type="http://schemas.openxmlformats.org/officeDocument/2006/relationships/slideLayout" Target="../slideLayouts/slideLayout2.xml"/><Relationship Id="rId3" Type="http://schemas.openxmlformats.org/officeDocument/2006/relationships/tags" Target="../tags/tag3.xml"/><Relationship Id="rId29" Type="http://schemas.openxmlformats.org/officeDocument/2006/relationships/image" Target="../media/image29.png"/><Relationship Id="rId28" Type="http://schemas.openxmlformats.org/officeDocument/2006/relationships/image" Target="../media/image28.png"/><Relationship Id="rId27" Type="http://schemas.openxmlformats.org/officeDocument/2006/relationships/image" Target="../media/image27.png"/><Relationship Id="rId26" Type="http://schemas.openxmlformats.org/officeDocument/2006/relationships/image" Target="../media/image26.png"/><Relationship Id="rId25" Type="http://schemas.openxmlformats.org/officeDocument/2006/relationships/image" Target="../media/image25.png"/><Relationship Id="rId24" Type="http://schemas.openxmlformats.org/officeDocument/2006/relationships/image" Target="../media/image24.png"/><Relationship Id="rId23" Type="http://schemas.openxmlformats.org/officeDocument/2006/relationships/image" Target="../media/image23.png"/><Relationship Id="rId22" Type="http://schemas.openxmlformats.org/officeDocument/2006/relationships/image" Target="../media/image22.png"/><Relationship Id="rId21" Type="http://schemas.openxmlformats.org/officeDocument/2006/relationships/image" Target="../media/image21.png"/><Relationship Id="rId20" Type="http://schemas.openxmlformats.org/officeDocument/2006/relationships/image" Target="../media/image20.png"/><Relationship Id="rId2" Type="http://schemas.openxmlformats.org/officeDocument/2006/relationships/tags" Target="../tags/tag2.xml"/><Relationship Id="rId19" Type="http://schemas.openxmlformats.org/officeDocument/2006/relationships/image" Target="../media/image19.png"/><Relationship Id="rId18" Type="http://schemas.openxmlformats.org/officeDocument/2006/relationships/image" Target="../media/image18.png"/><Relationship Id="rId17" Type="http://schemas.openxmlformats.org/officeDocument/2006/relationships/image" Target="../media/image17.jpeg"/><Relationship Id="rId16" Type="http://schemas.openxmlformats.org/officeDocument/2006/relationships/image" Target="../media/image16.jpeg"/><Relationship Id="rId15" Type="http://schemas.openxmlformats.org/officeDocument/2006/relationships/image" Target="../media/image15.jpeg"/><Relationship Id="rId14" Type="http://schemas.openxmlformats.org/officeDocument/2006/relationships/image" Target="../media/image14.jpeg"/><Relationship Id="rId13" Type="http://schemas.openxmlformats.org/officeDocument/2006/relationships/image" Target="../media/image13.jpeg"/><Relationship Id="rId12" Type="http://schemas.openxmlformats.org/officeDocument/2006/relationships/image" Target="../media/image12.jpeg"/><Relationship Id="rId11" Type="http://schemas.openxmlformats.org/officeDocument/2006/relationships/image" Target="../media/image11.jpeg"/><Relationship Id="rId10" Type="http://schemas.openxmlformats.org/officeDocument/2006/relationships/image" Target="../media/image10.jpeg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0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32.png"/><Relationship Id="rId1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6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.xml"/><Relationship Id="rId1" Type="http://schemas.openxmlformats.org/officeDocument/2006/relationships/image" Target="../media/image40.pn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7.xml"/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image" Target="../media/image41.png"/></Relationships>
</file>

<file path=ppt/slides/_rels/slide1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tags" Target="../tags/tag8.xml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image" Target="../media/image44.png"/></Relationships>
</file>

<file path=ppt/slides/_rels/slide1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6.xml"/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image" Target="../media/image4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8.png"/><Relationship Id="rId1" Type="http://schemas.openxmlformats.org/officeDocument/2006/relationships/image" Target="../media/image4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7.xml"/><Relationship Id="rId1" Type="http://schemas.openxmlformats.org/officeDocument/2006/relationships/image" Target="../media/image49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1.png"/><Relationship Id="rId1" Type="http://schemas.openxmlformats.org/officeDocument/2006/relationships/image" Target="../media/image50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3.xml"/><Relationship Id="rId1" Type="http://schemas.openxmlformats.org/officeDocument/2006/relationships/hyperlink" Target="http://www.airitilibrary.cn/Search/JournalDissertation?FirstID=3&amp;SecondID=04&amp;type=IndicatorsesSubject&amp;changeColor=C04&amp;publicationTypeID=" TargetMode="Externa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2.png"/><Relationship Id="rId1" Type="http://schemas.openxmlformats.org/officeDocument/2006/relationships/tags" Target="../tags/tag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3.png"/></Relationships>
</file>

<file path=ppt/slides/_rels/slide3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21.xml"/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image" Target="../media/image54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5.png"/><Relationship Id="rId1" Type="http://schemas.openxmlformats.org/officeDocument/2006/relationships/tags" Target="../tags/tag2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03952" y="1834923"/>
            <a:ext cx="8463198" cy="2299603"/>
          </a:xfrm>
          <a:prstGeom prst="rect">
            <a:avLst/>
          </a:prstGeom>
        </p:spPr>
      </p:pic>
      <p:pic>
        <p:nvPicPr>
          <p:cNvPr id="9" name="Picture 2" descr="http://www.airitilibrary.cn/Content/images/TeachFig_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5551" y="6215606"/>
            <a:ext cx="5950874" cy="555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字方塊 1"/>
          <p:cNvSpPr txBox="1"/>
          <p:nvPr/>
        </p:nvSpPr>
        <p:spPr>
          <a:xfrm>
            <a:off x="3631070" y="731637"/>
            <a:ext cx="6736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002060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台湾知网</a:t>
            </a:r>
            <a:r>
              <a:rPr lang="en-US" altLang="zh-CN" sz="4000" b="1" dirty="0" smtClean="0">
                <a:solidFill>
                  <a:srgbClr val="002060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CNKI</a:t>
            </a:r>
            <a:r>
              <a:rPr lang="zh-CN" altLang="en-US" sz="4000" b="1" dirty="0" smtClean="0">
                <a:solidFill>
                  <a:srgbClr val="002060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之誉</a:t>
            </a:r>
            <a:endParaRPr lang="zh-TW" altLang="en-US" sz="4000" b="1" dirty="0">
              <a:solidFill>
                <a:srgbClr val="002060"/>
              </a:solidFill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组合 22"/>
          <p:cNvGrpSpPr/>
          <p:nvPr>
            <p:custDataLst>
              <p:tags r:id="rId1"/>
            </p:custDataLst>
          </p:nvPr>
        </p:nvGrpSpPr>
        <p:grpSpPr bwMode="auto">
          <a:xfrm>
            <a:off x="218694" y="266736"/>
            <a:ext cx="4011612" cy="430213"/>
            <a:chOff x="2959416" y="3179980"/>
            <a:chExt cx="4010536" cy="430808"/>
          </a:xfrm>
        </p:grpSpPr>
        <p:sp>
          <p:nvSpPr>
            <p:cNvPr id="26" name="直接连接符 45"/>
            <p:cNvSpPr>
              <a:spLocks noChangeShapeType="1"/>
            </p:cNvSpPr>
            <p:nvPr>
              <p:custDataLst>
                <p:tags r:id="rId2"/>
              </p:custDataLst>
            </p:nvPr>
          </p:nvSpPr>
          <p:spPr bwMode="auto">
            <a:xfrm>
              <a:off x="2959416" y="3610788"/>
              <a:ext cx="3886744" cy="0"/>
            </a:xfrm>
            <a:prstGeom prst="line">
              <a:avLst/>
            </a:prstGeom>
            <a:noFill/>
            <a:ln w="28575" cap="flat" cmpd="sng">
              <a:solidFill>
                <a:schemeClr val="bg1">
                  <a:lumMod val="65000"/>
                </a:schemeClr>
              </a:solidFill>
              <a:bevel/>
            </a:ln>
          </p:spPr>
          <p:txBody>
            <a:bodyPr>
              <a:normAutofit fontScale="25000" lnSpcReduction="20000"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  <p:sp>
          <p:nvSpPr>
            <p:cNvPr id="27" name="文本框 26"/>
            <p:cNvSpPr txBox="1"/>
            <p:nvPr>
              <p:custDataLst>
                <p:tags r:id="rId3"/>
              </p:custDataLst>
            </p:nvPr>
          </p:nvSpPr>
          <p:spPr>
            <a:xfrm>
              <a:off x="2983222" y="3179980"/>
              <a:ext cx="3986730" cy="368809"/>
            </a:xfrm>
            <a:prstGeom prst="rect">
              <a:avLst/>
            </a:prstGeom>
            <a:noFill/>
            <a:ln>
              <a:noFill/>
            </a:ln>
          </p:spPr>
          <p:txBody>
            <a:bodyPr/>
            <a:lstStyle/>
            <a:p>
              <a:pPr fontAlgn="auto">
                <a:lnSpc>
                  <a:spcPts val="23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CN" altLang="en-US" sz="3600" b="1" dirty="0" smtClean="0">
                  <a:solidFill>
                    <a:srgbClr val="0070C0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数</a:t>
              </a:r>
              <a:r>
                <a:rPr kumimoji="0" lang="zh-CN" altLang="en-US" sz="3600" b="1" smtClean="0">
                  <a:solidFill>
                    <a:srgbClr val="0070C0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据库用</a:t>
              </a:r>
              <a:r>
                <a:rPr kumimoji="0" lang="zh-CN" altLang="en-US" sz="3600" b="1" dirty="0">
                  <a:solidFill>
                    <a:srgbClr val="0070C0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户</a:t>
              </a:r>
              <a:endParaRPr kumimoji="0" lang="zh-CN" altLang="en-US" sz="3600" b="1" dirty="0">
                <a:solidFill>
                  <a:srgbClr val="0070C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31749" name="群組 1"/>
          <p:cNvGrpSpPr/>
          <p:nvPr/>
        </p:nvGrpSpPr>
        <p:grpSpPr bwMode="auto">
          <a:xfrm>
            <a:off x="462987" y="2500132"/>
            <a:ext cx="11053823" cy="4357868"/>
            <a:chOff x="1014390" y="530171"/>
            <a:chExt cx="8808459" cy="5136920"/>
          </a:xfrm>
        </p:grpSpPr>
        <p:pic>
          <p:nvPicPr>
            <p:cNvPr id="31751" name="Picture 6" descr="University of Melbourne"/>
            <p:cNvPicPr preferRelativeResize="0"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9069" y="4799273"/>
              <a:ext cx="2088232" cy="5467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52" name="Picture 7" descr="University of Oxford "/>
            <p:cNvPicPr preferRelativeResize="0"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9026" y="1339039"/>
              <a:ext cx="2088232" cy="6480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53" name="Picture 8" descr="Staatsbibliothek zu Berlin"/>
            <p:cNvPicPr preferRelativeResize="0"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43522" y="2059119"/>
              <a:ext cx="1872208" cy="5760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54" name="Picture 11" descr="Princeton University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7259" y="1339039"/>
              <a:ext cx="1800200" cy="6480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55" name="Picture 12" descr="George Washington University 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9027" y="2059119"/>
              <a:ext cx="2232248" cy="676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56" name="Picture 14" descr="University of Alberta Libraries"/>
            <p:cNvPicPr preferRelativeResize="0">
              <a:picLocks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40772" y="5049742"/>
              <a:ext cx="1619250" cy="468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57" name="Picture 15" descr="University of California, Berkeley"/>
            <p:cNvPicPr preferRelativeResize="0">
              <a:picLocks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11274" y="631854"/>
              <a:ext cx="1872205" cy="5861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58" name="Picture 16" descr="University of California,  Davis"/>
            <p:cNvPicPr preferRelativeResize="0">
              <a:picLocks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39377" y="2851208"/>
              <a:ext cx="1800225" cy="468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59" name="Picture 17" descr="University of California,  Irvine"/>
            <p:cNvPicPr preferRelativeResize="0">
              <a:picLocks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5161" y="3499279"/>
              <a:ext cx="1800225" cy="468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60" name="Picture 18" descr="University of California,  Los Angeles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88876" y="3292380"/>
              <a:ext cx="1368425" cy="6111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61" name="Picture 19" descr="University of California,  Merced"/>
            <p:cNvPicPr preferRelativeResize="0">
              <a:picLocks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9027" y="2851207"/>
              <a:ext cx="1800225" cy="468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62" name="Picture 20" descr="University of California,  Riverside"/>
            <p:cNvPicPr preferRelativeResize="0">
              <a:picLocks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11385" y="3499279"/>
              <a:ext cx="1800225" cy="468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63" name="Picture 21" descr="University of California,  San Diego"/>
            <p:cNvPicPr preferRelativeResize="0">
              <a:picLocks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5161" y="2851208"/>
              <a:ext cx="1800225" cy="468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64" name="Picture 22" descr="University of California,  Santa Barbara"/>
            <p:cNvPicPr>
              <a:picLocks noChangeAspect="1"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86658" y="3292380"/>
              <a:ext cx="1439862" cy="647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65" name="Picture 24"/>
            <p:cNvPicPr preferRelativeResize="0">
              <a:picLocks noChangeArrowheads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03763" y="618959"/>
              <a:ext cx="1800200" cy="6480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66" name="Picture 27"/>
            <p:cNvPicPr preferRelativeResize="0">
              <a:picLocks noChangeArrowheads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5290" y="2059119"/>
              <a:ext cx="1872208" cy="5760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67" name="Picture 29" descr="Columbia Uni"/>
            <p:cNvPicPr>
              <a:picLocks noChangeAspect="1" noChangeArrowheads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39466" y="1339039"/>
              <a:ext cx="4536504" cy="6480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68" name="圖片 21"/>
            <p:cNvPicPr>
              <a:picLocks noChangeAspect="1" noChangeArrowheads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448" b="7678"/>
            <a:stretch>
              <a:fillRect/>
            </a:stretch>
          </p:blipFill>
          <p:spPr bwMode="auto">
            <a:xfrm>
              <a:off x="5427498" y="606661"/>
              <a:ext cx="2232248" cy="6480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69" name="圖片 22"/>
            <p:cNvPicPr>
              <a:picLocks noChangeAspect="1" noChangeArrowheads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4390" y="530171"/>
              <a:ext cx="2396885" cy="6480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70" name="圖片 23"/>
            <p:cNvPicPr>
              <a:picLocks noChangeAspect="1" noChangeArrowheads="1"/>
            </p:cNvPicPr>
            <p:nvPr/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2561" y="3383912"/>
              <a:ext cx="1800200" cy="6480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71" name="Picture 2"/>
            <p:cNvPicPr>
              <a:picLocks noChangeAspect="1" noChangeArrowheads="1"/>
            </p:cNvPicPr>
            <p:nvPr/>
          </p:nvPicPr>
          <p:blipFill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34831" y="4132195"/>
              <a:ext cx="2772320" cy="7781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72" name="Picture 4"/>
            <p:cNvPicPr>
              <a:picLocks noChangeAspect="1" noChangeArrowheads="1"/>
            </p:cNvPicPr>
            <p:nvPr/>
          </p:nvPicPr>
          <p:blipFill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30657" y="4132195"/>
              <a:ext cx="3429000" cy="838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73" name="Picture 5"/>
            <p:cNvPicPr>
              <a:picLocks noChangeAspect="1" noChangeArrowheads="1"/>
            </p:cNvPicPr>
            <p:nvPr/>
          </p:nvPicPr>
          <p:blipFill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03524" y="4072443"/>
              <a:ext cx="2219325" cy="628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74" name="Picture 6"/>
            <p:cNvPicPr>
              <a:picLocks noChangeAspect="1" noChangeArrowheads="1"/>
            </p:cNvPicPr>
            <p:nvPr/>
          </p:nvPicPr>
          <p:blipFill>
            <a:blip r:embed="rId2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7019" y="5025041"/>
              <a:ext cx="1781175" cy="642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75" name="Picture 7"/>
            <p:cNvPicPr>
              <a:picLocks noChangeAspect="1" noChangeArrowheads="1"/>
            </p:cNvPicPr>
            <p:nvPr/>
          </p:nvPicPr>
          <p:blipFill>
            <a:blip r:embed="rId2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84290" y="5028916"/>
              <a:ext cx="1933575" cy="4891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76" name="Picture 8"/>
            <p:cNvPicPr>
              <a:picLocks noChangeAspect="1" noChangeArrowheads="1"/>
            </p:cNvPicPr>
            <p:nvPr/>
          </p:nvPicPr>
          <p:blipFill>
            <a:blip r:embed="rId2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9069" y="2038994"/>
              <a:ext cx="1588064" cy="11923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1750" name="文字方塊 31"/>
          <p:cNvSpPr txBox="1">
            <a:spLocks noChangeArrowheads="1"/>
          </p:cNvSpPr>
          <p:nvPr/>
        </p:nvSpPr>
        <p:spPr bwMode="auto">
          <a:xfrm>
            <a:off x="0" y="861975"/>
            <a:ext cx="11945072" cy="1495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1pPr>
            <a:lvl2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9pPr>
          </a:lstStyle>
          <a:p>
            <a:pPr lvl="1" eaLnBrk="1" hangingPunct="1">
              <a:spcBef>
                <a:spcPct val="20000"/>
              </a:spcBef>
            </a:pPr>
            <a:r>
              <a:rPr kumimoji="0" lang="zh-CN" altLang="en-US" sz="2400" b="1" dirty="0">
                <a:latin typeface="微软雅黑" panose="020B0503020204020204" pitchFamily="34" charset="-122"/>
                <a:ea typeface="華康新特明體(P)"/>
                <a:cs typeface="華康新特明體(P)"/>
              </a:rPr>
              <a:t>国家</a:t>
            </a:r>
            <a:r>
              <a:rPr kumimoji="0" lang="en-US" altLang="zh-CN" sz="2400" b="1" dirty="0">
                <a:latin typeface="微软雅黑" panose="020B0503020204020204" pitchFamily="34" charset="-122"/>
                <a:ea typeface="華康新特明體(P)"/>
                <a:cs typeface="華康新特明體(P)"/>
              </a:rPr>
              <a:t>/</a:t>
            </a:r>
            <a:r>
              <a:rPr kumimoji="0" lang="zh-CN" altLang="en-US" sz="2400" b="1" dirty="0">
                <a:latin typeface="微软雅黑" panose="020B0503020204020204" pitchFamily="34" charset="-122"/>
                <a:ea typeface="華康新特明體(P)"/>
                <a:cs typeface="華康新特明體(P)"/>
              </a:rPr>
              <a:t>地区</a:t>
            </a:r>
            <a:r>
              <a:rPr kumimoji="0" lang="zh-CN" altLang="en-US" sz="2400" dirty="0">
                <a:latin typeface="微软雅黑" panose="020B0503020204020204" pitchFamily="34" charset="-122"/>
                <a:ea typeface="華康新特明體(P)"/>
                <a:cs typeface="華康新特明體(P)"/>
              </a:rPr>
              <a:t>：两岸三地、东南亚、大洋洲、欧</a:t>
            </a:r>
            <a:r>
              <a:rPr kumimoji="0" lang="zh-CN" altLang="en-US" sz="2400" dirty="0" smtClean="0">
                <a:latin typeface="微软雅黑" panose="020B0503020204020204" pitchFamily="34" charset="-122"/>
                <a:ea typeface="華康新特明體(P)"/>
                <a:cs typeface="華康新特明體(P)"/>
              </a:rPr>
              <a:t>美</a:t>
            </a:r>
            <a:endParaRPr kumimoji="0" lang="en-US" altLang="zh-CN" sz="2400" dirty="0">
              <a:latin typeface="微软雅黑" panose="020B0503020204020204" pitchFamily="34" charset="-122"/>
              <a:ea typeface="華康新特明體(P)"/>
              <a:cs typeface="華康新特明體(P)"/>
            </a:endParaRPr>
          </a:p>
          <a:p>
            <a:pPr lvl="1" eaLnBrk="1" hangingPunct="1">
              <a:spcBef>
                <a:spcPct val="20000"/>
              </a:spcBef>
            </a:pPr>
            <a:r>
              <a:rPr kumimoji="0" lang="zh-CN" altLang="en-US" sz="2400" b="1" dirty="0">
                <a:latin typeface="微软雅黑" panose="020B0503020204020204" pitchFamily="34" charset="-122"/>
                <a:ea typeface="華康新特明體(P)"/>
                <a:cs typeface="華康新特明體(P)"/>
              </a:rPr>
              <a:t>用户类型</a:t>
            </a:r>
            <a:r>
              <a:rPr kumimoji="0" lang="zh-CN" altLang="en-US" sz="2400" dirty="0">
                <a:latin typeface="微软雅黑" panose="020B0503020204020204" pitchFamily="34" charset="-122"/>
                <a:ea typeface="華康新特明體(P)"/>
                <a:cs typeface="華康新特明體(P)"/>
              </a:rPr>
              <a:t>：</a:t>
            </a:r>
            <a:r>
              <a:rPr kumimoji="0" lang="zh-CN" altLang="en-US" sz="2400" b="1" dirty="0">
                <a:latin typeface="微软雅黑" panose="020B0503020204020204" pitchFamily="34" charset="-122"/>
                <a:ea typeface="華康新特明體(P)"/>
                <a:cs typeface="華康新特明體(P)"/>
              </a:rPr>
              <a:t>高校院所</a:t>
            </a:r>
            <a:r>
              <a:rPr kumimoji="0" lang="zh-CN" altLang="en-US" sz="2400" dirty="0">
                <a:latin typeface="微软雅黑" panose="020B0503020204020204" pitchFamily="34" charset="-122"/>
                <a:ea typeface="華康新特明體(P)"/>
                <a:cs typeface="華康新特明體(P)"/>
              </a:rPr>
              <a:t>、医院、公共馆</a:t>
            </a:r>
            <a:r>
              <a:rPr kumimoji="0" lang="zh-CN" altLang="en-US" sz="2400" dirty="0" smtClean="0">
                <a:latin typeface="微软雅黑" panose="020B0503020204020204" pitchFamily="34" charset="-122"/>
                <a:ea typeface="華康新特明體(P)"/>
                <a:cs typeface="華康新特明體(P)"/>
              </a:rPr>
              <a:t>、机</a:t>
            </a:r>
            <a:r>
              <a:rPr kumimoji="0" lang="zh-CN" altLang="en-US" sz="2400" dirty="0">
                <a:latin typeface="微软雅黑" panose="020B0503020204020204" pitchFamily="34" charset="-122"/>
                <a:ea typeface="華康新特明體(P)"/>
                <a:cs typeface="華康新特明體(P)"/>
              </a:rPr>
              <a:t>构</a:t>
            </a:r>
            <a:r>
              <a:rPr kumimoji="0" lang="zh-CN" altLang="en-US" sz="2400" dirty="0" smtClean="0">
                <a:latin typeface="微软雅黑" panose="020B0503020204020204" pitchFamily="34" charset="-122"/>
                <a:ea typeface="華康新特明體(P)"/>
                <a:cs typeface="華康新特明體(P)"/>
              </a:rPr>
              <a:t>等，台湾地区高校</a:t>
            </a:r>
            <a:r>
              <a:rPr kumimoji="0" lang="zh-CN" altLang="en-US" sz="2400" b="1" dirty="0" smtClean="0">
                <a:solidFill>
                  <a:srgbClr val="002060"/>
                </a:solidFill>
                <a:latin typeface="+mn-ea"/>
                <a:ea typeface="+mn-ea"/>
              </a:rPr>
              <a:t>市</a:t>
            </a:r>
            <a:r>
              <a:rPr kumimoji="0" lang="zh-CN" altLang="zh-CN" sz="2400" b="1" dirty="0" smtClean="0">
                <a:solidFill>
                  <a:srgbClr val="002060"/>
                </a:solidFill>
                <a:latin typeface="+mn-ea"/>
                <a:ea typeface="+mn-ea"/>
              </a:rPr>
              <a:t>占率</a:t>
            </a:r>
            <a:r>
              <a:rPr kumimoji="0" lang="en-US" altLang="zh-CN" sz="2400" b="1" dirty="0" smtClean="0">
                <a:solidFill>
                  <a:srgbClr val="002060"/>
                </a:solidFill>
                <a:latin typeface="+mn-ea"/>
                <a:ea typeface="+mn-ea"/>
              </a:rPr>
              <a:t>100%</a:t>
            </a:r>
            <a:endParaRPr kumimoji="0" lang="en-US" altLang="zh-CN" sz="2000" dirty="0">
              <a:solidFill>
                <a:srgbClr val="002060"/>
              </a:solidFill>
              <a:latin typeface="微软雅黑" panose="020B0503020204020204" pitchFamily="34" charset="-122"/>
              <a:ea typeface="華康新特明體(P)"/>
              <a:cs typeface="華康新特明體(P)"/>
            </a:endParaRPr>
          </a:p>
          <a:p>
            <a:pPr lvl="1" eaLnBrk="1" hangingPunct="1">
              <a:spcBef>
                <a:spcPct val="20000"/>
              </a:spcBef>
            </a:pPr>
            <a:r>
              <a:rPr kumimoji="0" lang="zh-CN" altLang="en-US" sz="2400" b="1" dirty="0">
                <a:latin typeface="微软雅黑" panose="020B0503020204020204" pitchFamily="34" charset="-122"/>
                <a:ea typeface="華康新特明體(P)"/>
                <a:cs typeface="華康新特明體(P)"/>
              </a:rPr>
              <a:t>用户数量</a:t>
            </a:r>
            <a:r>
              <a:rPr kumimoji="0" lang="zh-CN" altLang="en-US" sz="2400" dirty="0">
                <a:latin typeface="微软雅黑" panose="020B0503020204020204" pitchFamily="34" charset="-122"/>
                <a:ea typeface="華康新特明體(P)"/>
                <a:cs typeface="華康新特明體(P)"/>
              </a:rPr>
              <a:t>：</a:t>
            </a:r>
            <a:r>
              <a:rPr kumimoji="0" lang="en-US" altLang="zh-CN" sz="3200" dirty="0" smtClean="0">
                <a:latin typeface="微软雅黑" panose="020B0503020204020204" pitchFamily="34" charset="-122"/>
                <a:ea typeface="華康新特明體(P)"/>
                <a:cs typeface="華康新特明體(P)"/>
              </a:rPr>
              <a:t>1000</a:t>
            </a:r>
            <a:r>
              <a:rPr kumimoji="0" lang="zh-CN" altLang="en-US" sz="2400" dirty="0" smtClean="0">
                <a:latin typeface="微软雅黑" panose="020B0503020204020204" pitchFamily="34" charset="-122"/>
                <a:ea typeface="華康新特明體(P)"/>
                <a:cs typeface="華康新特明體(P)"/>
              </a:rPr>
              <a:t>家</a:t>
            </a:r>
            <a:endParaRPr kumimoji="0" lang="zh-TW" altLang="en-US" sz="2400" dirty="0">
              <a:latin typeface="Microsoft JhengHei" panose="020B0604030504040204" pitchFamily="34" charset="-120"/>
              <a:ea typeface="Microsoft JhengHei" panose="020B0604030504040204" pitchFamily="34" charset="-120"/>
              <a:cs typeface="華康新特明體(P)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5284788" y="3308350"/>
            <a:ext cx="6781706" cy="387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数</a:t>
            </a:r>
            <a:r>
              <a:rPr kumimoji="0" lang="zh-CN" alt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据</a:t>
            </a:r>
            <a:r>
              <a:rPr kumimoji="0" lang="zh-CN" alt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库的</a:t>
            </a:r>
            <a:r>
              <a:rPr kumimoji="0" lang="zh-CN" alt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简介</a:t>
            </a:r>
            <a:r>
              <a:rPr kumimoji="0" lang="zh-CN" alt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：收录介绍</a:t>
            </a:r>
            <a:endParaRPr kumimoji="0" lang="zh-CN" altLang="en-US" sz="3200" dirty="0">
              <a:solidFill>
                <a:schemeClr val="tx1">
                  <a:lumMod val="95000"/>
                  <a:lumOff val="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0483" name="TextBox 18"/>
          <p:cNvSpPr txBox="1">
            <a:spLocks noChangeArrowheads="1"/>
          </p:cNvSpPr>
          <p:nvPr/>
        </p:nvSpPr>
        <p:spPr bwMode="auto">
          <a:xfrm>
            <a:off x="4416425" y="2967038"/>
            <a:ext cx="86836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1pPr>
            <a:lvl2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9pPr>
          </a:lstStyle>
          <a:p>
            <a:pPr lvl="1" eaLnBrk="1" hangingPunct="1"/>
            <a:r>
              <a:rPr kumimoji="0" lang="en-US" altLang="zh-CN" sz="5400" dirty="0">
                <a:solidFill>
                  <a:srgbClr val="7F7F7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|</a:t>
            </a:r>
            <a:endParaRPr kumimoji="0" lang="zh-CN" altLang="en-US" sz="5400" dirty="0">
              <a:solidFill>
                <a:srgbClr val="7F7F7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0484" name="TextBox 18"/>
          <p:cNvSpPr txBox="1">
            <a:spLocks noChangeArrowheads="1"/>
          </p:cNvSpPr>
          <p:nvPr/>
        </p:nvSpPr>
        <p:spPr bwMode="auto">
          <a:xfrm>
            <a:off x="4286250" y="2705100"/>
            <a:ext cx="758825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9pPr>
          </a:lstStyle>
          <a:p>
            <a:pPr eaLnBrk="1" hangingPunct="1"/>
            <a:r>
              <a:rPr kumimoji="0" lang="en-US" altLang="zh-CN" sz="8800" dirty="0" smtClean="0">
                <a:solidFill>
                  <a:srgbClr val="7F7F7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endParaRPr kumimoji="0" lang="zh-CN" altLang="en-US" sz="8800" dirty="0">
              <a:solidFill>
                <a:srgbClr val="7F7F7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0485" name="TextBox 18"/>
          <p:cNvSpPr txBox="1">
            <a:spLocks noChangeArrowheads="1"/>
          </p:cNvSpPr>
          <p:nvPr/>
        </p:nvSpPr>
        <p:spPr bwMode="auto">
          <a:xfrm>
            <a:off x="1749425" y="204788"/>
            <a:ext cx="1735138" cy="6447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9pPr>
          </a:lstStyle>
          <a:p>
            <a:pPr eaLnBrk="1" hangingPunct="1"/>
            <a:r>
              <a:rPr kumimoji="0" lang="en-US" altLang="zh-CN" sz="41300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endParaRPr kumimoji="0" lang="zh-CN" altLang="en-US" sz="88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6" name="圖片 5" descr="ALCN平台LOGO(簡)"/>
          <p:cNvPicPr>
            <a:picLocks noChangeAspect="1"/>
          </p:cNvPicPr>
          <p:nvPr/>
        </p:nvPicPr>
        <p:blipFill>
          <a:blip r:embed="rId1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744279" y="1901823"/>
            <a:ext cx="5944358" cy="6723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464696" y="329784"/>
          <a:ext cx="11377534" cy="3984154"/>
        </p:xfrm>
        <a:graphic>
          <a:graphicData uri="http://schemas.openxmlformats.org/drawingml/2006/table">
            <a:tbl>
              <a:tblPr firstRow="1" firstCol="1" bandRow="1"/>
              <a:tblGrid>
                <a:gridCol w="11377534"/>
              </a:tblGrid>
              <a:tr h="13993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4400" b="1" kern="1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台</a:t>
                      </a:r>
                      <a:r>
                        <a:rPr lang="zh-CN" sz="4400" b="1" kern="1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湾学术文献数据库 </a:t>
                      </a:r>
                      <a:endParaRPr lang="en-US" altLang="zh-CN" sz="4400" b="1" kern="100" dirty="0" smtClean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4400" b="1" u="none" kern="1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www.airitilibrary.cn</a:t>
                      </a:r>
                      <a:r>
                        <a:rPr lang="en-US" sz="4400" b="1" kern="1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sz="4400" b="1" kern="100" dirty="0" smtClean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altLang="en-US" sz="4000" b="1" kern="100" dirty="0" smtClean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一站式收录 学术期刊、学位论文、电子书。</a:t>
                      </a:r>
                      <a:endParaRPr lang="zh-TW" sz="40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</a:tr>
              <a:tr h="203343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CN" sz="28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收录台</a:t>
                      </a:r>
                      <a:r>
                        <a:rPr lang="zh-CN" sz="28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湾地区</a:t>
                      </a:r>
                      <a:r>
                        <a:rPr lang="zh-CN" sz="28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出版</a:t>
                      </a:r>
                      <a:r>
                        <a:rPr lang="zh-CN" altLang="en-US" sz="28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为主的</a:t>
                      </a:r>
                      <a:r>
                        <a:rPr lang="en-US" sz="2800" kern="100" dirty="0" smtClean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2,011</a:t>
                      </a:r>
                      <a:r>
                        <a:rPr lang="zh-CN" sz="28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种</a:t>
                      </a:r>
                      <a:r>
                        <a:rPr lang="zh-CN" sz="28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期刊</a:t>
                      </a:r>
                      <a:r>
                        <a:rPr lang="zh-CN" altLang="en-US" sz="28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、</a:t>
                      </a:r>
                      <a:r>
                        <a:rPr lang="en-US" altLang="zh-CN" sz="28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65</a:t>
                      </a:r>
                      <a:r>
                        <a:rPr lang="zh-CN" altLang="en-US" sz="28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万篇期刊全文</a:t>
                      </a:r>
                      <a:r>
                        <a:rPr lang="zh-CN" sz="28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</a:t>
                      </a:r>
                      <a:r>
                        <a:rPr lang="zh-CN" sz="28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及台湾重要高校计约</a:t>
                      </a:r>
                      <a:r>
                        <a:rPr lang="en-US" sz="280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15</a:t>
                      </a:r>
                      <a:r>
                        <a:rPr lang="zh-CN" sz="28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万余篇的学位论文（台湾大学唯一官方授权），总计收录</a:t>
                      </a:r>
                      <a:r>
                        <a:rPr lang="en-US" sz="280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80</a:t>
                      </a:r>
                      <a:r>
                        <a:rPr lang="zh-CN" sz="28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万余篇期刊及论文</a:t>
                      </a:r>
                      <a:r>
                        <a:rPr lang="zh-CN" sz="28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全文</a:t>
                      </a:r>
                      <a:r>
                        <a:rPr lang="en-US" altLang="zh-CN" sz="28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+3</a:t>
                      </a:r>
                      <a:r>
                        <a:rPr lang="zh-CN" altLang="en-US" sz="28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万种电子书</a:t>
                      </a:r>
                      <a:r>
                        <a:rPr lang="zh-CN" sz="28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</a:t>
                      </a:r>
                      <a:r>
                        <a:rPr lang="zh-CN" sz="28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为</a:t>
                      </a:r>
                      <a:r>
                        <a:rPr lang="zh-CN" sz="28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目前收</a:t>
                      </a:r>
                      <a:r>
                        <a:rPr lang="zh-CN" sz="28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录量</a:t>
                      </a:r>
                      <a:r>
                        <a:rPr lang="zh-CN" sz="28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最大</a:t>
                      </a:r>
                      <a:r>
                        <a:rPr lang="zh-CN" altLang="en-US" sz="28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、资源类型最多元</a:t>
                      </a:r>
                      <a:r>
                        <a:rPr lang="zh-CN" sz="28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的</a:t>
                      </a:r>
                      <a:r>
                        <a:rPr lang="zh-CN" altLang="zh-TW" sz="28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台湾</a:t>
                      </a:r>
                      <a:r>
                        <a:rPr lang="zh-CN" sz="28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学术</a:t>
                      </a:r>
                      <a:r>
                        <a:rPr lang="zh-CN" altLang="en-US" sz="28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文献</a:t>
                      </a:r>
                      <a:r>
                        <a:rPr lang="zh-CN" sz="2800" kern="1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数</a:t>
                      </a:r>
                      <a:r>
                        <a:rPr lang="zh-CN" sz="28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据库。</a:t>
                      </a:r>
                      <a:endParaRPr lang="zh-TW" sz="28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矩形 3"/>
          <p:cNvSpPr/>
          <p:nvPr/>
        </p:nvSpPr>
        <p:spPr>
          <a:xfrm>
            <a:off x="1106854" y="4361353"/>
            <a:ext cx="1041316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 smtClean="0">
                <a:solidFill>
                  <a:schemeClr val="tx2"/>
                </a:solidFill>
                <a:latin typeface="Century Gothic" panose="020B0502020202020204" pitchFamily="34" charset="0"/>
              </a:rPr>
              <a:t>研究遍及</a:t>
            </a:r>
            <a:r>
              <a:rPr lang="zh-CN" altLang="en-US" sz="3600" b="1" dirty="0" smtClean="0">
                <a:solidFill>
                  <a:srgbClr val="00B0F0"/>
                </a:solidFill>
                <a:latin typeface="Century Gothic" panose="020B0502020202020204" pitchFamily="34" charset="0"/>
              </a:rPr>
              <a:t>人文学、社会科学、工程学、基础与应用科学、生物农学、医药卫生 </a:t>
            </a:r>
            <a:r>
              <a:rPr lang="en-US" altLang="zh-CN" sz="3600" b="1" dirty="0">
                <a:solidFill>
                  <a:schemeClr val="tx2"/>
                </a:solidFill>
                <a:latin typeface="Century Gothic" panose="020B0502020202020204" pitchFamily="34" charset="0"/>
              </a:rPr>
              <a:t>6</a:t>
            </a:r>
            <a:r>
              <a:rPr lang="zh-CN" altLang="en-US" sz="3600" b="1" dirty="0" smtClean="0">
                <a:solidFill>
                  <a:schemeClr val="tx2"/>
                </a:solidFill>
                <a:latin typeface="Century Gothic" panose="020B0502020202020204" pitchFamily="34" charset="0"/>
              </a:rPr>
              <a:t>大</a:t>
            </a:r>
            <a:r>
              <a:rPr lang="zh-CN" altLang="en-US" sz="3600" b="1" dirty="0">
                <a:solidFill>
                  <a:schemeClr val="tx2"/>
                </a:solidFill>
                <a:latin typeface="Century Gothic" panose="020B0502020202020204" pitchFamily="34" charset="0"/>
              </a:rPr>
              <a:t>学</a:t>
            </a:r>
            <a:r>
              <a:rPr lang="zh-CN" altLang="en-US" sz="3600" b="1" dirty="0" smtClean="0">
                <a:solidFill>
                  <a:schemeClr val="tx2"/>
                </a:solidFill>
                <a:latin typeface="Century Gothic" panose="020B0502020202020204" pitchFamily="34" charset="0"/>
              </a:rPr>
              <a:t>门</a:t>
            </a:r>
            <a:r>
              <a:rPr lang="en-US" altLang="zh-CN" sz="3600" b="1" dirty="0" smtClean="0">
                <a:solidFill>
                  <a:schemeClr val="tx2"/>
                </a:solidFill>
                <a:latin typeface="Century Gothic" panose="020B0502020202020204" pitchFamily="34" charset="0"/>
              </a:rPr>
              <a:t>69</a:t>
            </a:r>
            <a:r>
              <a:rPr lang="zh-CN" altLang="en-US" sz="3600" b="1" dirty="0" smtClean="0">
                <a:solidFill>
                  <a:schemeClr val="tx2"/>
                </a:solidFill>
                <a:latin typeface="Century Gothic" panose="020B0502020202020204" pitchFamily="34" charset="0"/>
              </a:rPr>
              <a:t>个</a:t>
            </a:r>
            <a:r>
              <a:rPr lang="zh-CN" altLang="en-US" sz="3600" b="1" dirty="0">
                <a:solidFill>
                  <a:schemeClr val="tx2"/>
                </a:solidFill>
                <a:latin typeface="Century Gothic" panose="020B0502020202020204" pitchFamily="34" charset="0"/>
              </a:rPr>
              <a:t>学科领域</a:t>
            </a:r>
            <a:r>
              <a:rPr lang="zh-CN" altLang="en-US" sz="3600" b="1" dirty="0" smtClean="0">
                <a:solidFill>
                  <a:schemeClr val="tx2"/>
                </a:solidFill>
                <a:latin typeface="Century Gothic" panose="020B0502020202020204" pitchFamily="34" charset="0"/>
              </a:rPr>
              <a:t>、近百种学科主题</a:t>
            </a:r>
            <a:r>
              <a:rPr lang="zh-CN" altLang="en-US" sz="3600" b="1" dirty="0">
                <a:solidFill>
                  <a:schemeClr val="tx2"/>
                </a:solidFill>
                <a:latin typeface="Century Gothic" panose="020B0502020202020204" pitchFamily="34" charset="0"/>
              </a:rPr>
              <a:t>。</a:t>
            </a:r>
            <a:endParaRPr lang="zh-CN" altLang="en-US" sz="3600" b="1" dirty="0">
              <a:solidFill>
                <a:schemeClr val="tx2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1071716" y="396995"/>
          <a:ext cx="9812593" cy="6273579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2410643"/>
                <a:gridCol w="7401950"/>
              </a:tblGrid>
              <a:tr h="5075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altLang="en-US" sz="2400" kern="0" dirty="0" smtClean="0">
                          <a:effectLst/>
                        </a:rPr>
                        <a:t>六大</a:t>
                      </a:r>
                      <a:r>
                        <a:rPr lang="zh-TW" sz="2400" kern="0" dirty="0" smtClean="0">
                          <a:effectLst/>
                        </a:rPr>
                        <a:t>学</a:t>
                      </a:r>
                      <a:r>
                        <a:rPr lang="zh-TW" sz="2400" kern="0" dirty="0">
                          <a:effectLst/>
                        </a:rPr>
                        <a:t>门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2400" kern="0" dirty="0" smtClean="0">
                          <a:effectLst/>
                        </a:rPr>
                        <a:t>69</a:t>
                      </a:r>
                      <a:r>
                        <a:rPr lang="zh-CN" altLang="en-US" sz="2400" kern="0" dirty="0" smtClean="0">
                          <a:effectLst/>
                        </a:rPr>
                        <a:t>个</a:t>
                      </a:r>
                      <a:r>
                        <a:rPr lang="zh-TW" sz="2400" kern="0" dirty="0" smtClean="0">
                          <a:effectLst/>
                        </a:rPr>
                        <a:t>研究</a:t>
                      </a:r>
                      <a:r>
                        <a:rPr lang="zh-TW" sz="2400" kern="0" dirty="0">
                          <a:effectLst/>
                        </a:rPr>
                        <a:t>领域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76779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3200" kern="0" dirty="0">
                          <a:solidFill>
                            <a:srgbClr val="0070C0"/>
                          </a:solidFill>
                          <a:effectLst/>
                        </a:rPr>
                        <a:t>人文学</a:t>
                      </a:r>
                      <a:endParaRPr lang="zh-TW" sz="3200" kern="10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18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CN" sz="2000" kern="0" dirty="0">
                          <a:solidFill>
                            <a:srgbClr val="0070C0"/>
                          </a:solidFill>
                          <a:effectLst/>
                        </a:rPr>
                        <a:t>人文学综合、历史学、艺术、中国文学、语言学、地理学及区域研究、哲学、人类学及族群研究、外国文学、宗教学、图书情报学，共</a:t>
                      </a:r>
                      <a:r>
                        <a:rPr lang="en-US" sz="2000" kern="0" dirty="0">
                          <a:solidFill>
                            <a:srgbClr val="0070C0"/>
                          </a:solidFill>
                          <a:effectLst/>
                        </a:rPr>
                        <a:t>11</a:t>
                      </a:r>
                      <a:r>
                        <a:rPr lang="zh-CN" sz="2000" kern="0" dirty="0">
                          <a:solidFill>
                            <a:srgbClr val="0070C0"/>
                          </a:solidFill>
                          <a:effectLst/>
                        </a:rPr>
                        <a:t>个研究领域。</a:t>
                      </a:r>
                      <a:endParaRPr lang="zh-TW" sz="2000" kern="10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181"/>
                    </a:solidFill>
                  </a:tcPr>
                </a:tc>
              </a:tr>
              <a:tr h="4876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3200" kern="0" dirty="0">
                          <a:solidFill>
                            <a:srgbClr val="0070C0"/>
                          </a:solidFill>
                          <a:effectLst/>
                        </a:rPr>
                        <a:t>社会科学</a:t>
                      </a:r>
                      <a:endParaRPr lang="zh-TW" sz="3200" kern="10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18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CN" sz="2000" kern="0" dirty="0">
                          <a:solidFill>
                            <a:srgbClr val="0070C0"/>
                          </a:solidFill>
                          <a:effectLst/>
                        </a:rPr>
                        <a:t>教育学、社会科学综合、管理学、体育学、社会学、经济学、政治学、心理学、法律学、财经及会计学、传播学、军事学，共</a:t>
                      </a:r>
                      <a:r>
                        <a:rPr lang="en-US" sz="2000" kern="0" dirty="0">
                          <a:solidFill>
                            <a:srgbClr val="0070C0"/>
                          </a:solidFill>
                          <a:effectLst/>
                        </a:rPr>
                        <a:t>12</a:t>
                      </a:r>
                      <a:r>
                        <a:rPr lang="zh-CN" sz="2000" kern="0" dirty="0">
                          <a:solidFill>
                            <a:srgbClr val="0070C0"/>
                          </a:solidFill>
                          <a:effectLst/>
                        </a:rPr>
                        <a:t>个研究领域。</a:t>
                      </a:r>
                      <a:endParaRPr lang="zh-TW" sz="2000" kern="10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181"/>
                    </a:solidFill>
                  </a:tcPr>
                </a:tc>
              </a:tr>
              <a:tr h="4876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3200" kern="0" dirty="0">
                          <a:solidFill>
                            <a:schemeClr val="tx1"/>
                          </a:solidFill>
                          <a:effectLst/>
                        </a:rPr>
                        <a:t>基础与应用科学</a:t>
                      </a:r>
                      <a:endParaRPr lang="zh-TW" sz="32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CN" sz="2000" kern="0" dirty="0">
                          <a:effectLst/>
                        </a:rPr>
                        <a:t>信息科学、基础与应用科学综合、物理、统计、数学、化学、永续发展研究、地球科学与地质学、海洋科学、大气科学、天文学，共</a:t>
                      </a:r>
                      <a:r>
                        <a:rPr lang="en-US" sz="2000" kern="0" dirty="0">
                          <a:effectLst/>
                        </a:rPr>
                        <a:t>11</a:t>
                      </a:r>
                      <a:r>
                        <a:rPr lang="zh-CN" sz="2000" kern="0" dirty="0">
                          <a:effectLst/>
                        </a:rPr>
                        <a:t>个研究领域。</a:t>
                      </a:r>
                      <a:endParaRPr lang="zh-TW" sz="20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372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3200" kern="0" dirty="0">
                          <a:solidFill>
                            <a:schemeClr val="tx1"/>
                          </a:solidFill>
                          <a:effectLst/>
                        </a:rPr>
                        <a:t>医药卫生</a:t>
                      </a:r>
                      <a:endParaRPr lang="zh-TW" sz="32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CN" sz="2000" kern="0" dirty="0">
                          <a:effectLst/>
                        </a:rPr>
                        <a:t>预防保健与卫生学、社会医学、内科、医药卫生综合、医药总论、基础医学、外科、药理医学、牙科与口腔科、妇产科与老幼科、中医药学、医院管理与医事行政，共</a:t>
                      </a:r>
                      <a:r>
                        <a:rPr lang="en-US" sz="2000" kern="0" dirty="0">
                          <a:effectLst/>
                        </a:rPr>
                        <a:t>12</a:t>
                      </a:r>
                      <a:r>
                        <a:rPr lang="zh-CN" sz="2000" kern="0" dirty="0">
                          <a:effectLst/>
                        </a:rPr>
                        <a:t>个研究领域。</a:t>
                      </a:r>
                      <a:endParaRPr lang="zh-TW" sz="20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779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3200" kern="0" dirty="0">
                          <a:solidFill>
                            <a:schemeClr val="tx1"/>
                          </a:solidFill>
                          <a:effectLst/>
                        </a:rPr>
                        <a:t>生物农学</a:t>
                      </a:r>
                      <a:endParaRPr lang="zh-TW" sz="32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CN" sz="2000" kern="0" dirty="0">
                          <a:effectLst/>
                        </a:rPr>
                        <a:t>农业、渔业、畜牧、森林、生物科学、生物农学综合、动物学、植物学、农产品加工、生物环境与多样性、兽医，共</a:t>
                      </a:r>
                      <a:r>
                        <a:rPr lang="en-US" sz="2000" kern="0" dirty="0">
                          <a:effectLst/>
                        </a:rPr>
                        <a:t>11</a:t>
                      </a:r>
                      <a:r>
                        <a:rPr lang="zh-CN" sz="2000" kern="0" dirty="0">
                          <a:effectLst/>
                        </a:rPr>
                        <a:t>个研究领域。</a:t>
                      </a:r>
                      <a:endParaRPr lang="zh-TW" sz="20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372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3200" kern="0" dirty="0">
                          <a:solidFill>
                            <a:schemeClr val="tx1"/>
                          </a:solidFill>
                          <a:effectLst/>
                        </a:rPr>
                        <a:t>工程学</a:t>
                      </a:r>
                      <a:endParaRPr lang="zh-TW" sz="32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CN" sz="2000" kern="0" dirty="0">
                          <a:effectLst/>
                        </a:rPr>
                        <a:t>工程学综合、市政与环境工程、工程学总论、土木与建筑工程、电机工程、机械工程、化学工业、交通运输工程、水利工程、核子工程、矿冶与冶金工程道、路与铁道工程，共</a:t>
                      </a:r>
                      <a:r>
                        <a:rPr lang="en-US" sz="2000" kern="0" dirty="0">
                          <a:effectLst/>
                        </a:rPr>
                        <a:t>12</a:t>
                      </a:r>
                      <a:r>
                        <a:rPr lang="zh-CN" sz="2000" kern="0" dirty="0">
                          <a:effectLst/>
                        </a:rPr>
                        <a:t>个研究领域。</a:t>
                      </a:r>
                      <a:endParaRPr lang="zh-TW" sz="20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1" name="直接连接符 70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矩形 16"/>
          <p:cNvSpPr/>
          <p:nvPr/>
        </p:nvSpPr>
        <p:spPr>
          <a:xfrm>
            <a:off x="306085" y="2127856"/>
            <a:ext cx="720000" cy="28803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1370206" y="2686737"/>
            <a:ext cx="720000" cy="230425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3298610" y="4636433"/>
            <a:ext cx="720000" cy="36004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4267665" y="4569090"/>
            <a:ext cx="720000" cy="42738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1" name="直接箭头连接符 10"/>
          <p:cNvCxnSpPr/>
          <p:nvPr/>
        </p:nvCxnSpPr>
        <p:spPr>
          <a:xfrm>
            <a:off x="0" y="4990993"/>
            <a:ext cx="12123174" cy="40070"/>
          </a:xfrm>
          <a:prstGeom prst="straightConnector1">
            <a:avLst/>
          </a:prstGeom>
          <a:ln>
            <a:solidFill>
              <a:srgbClr val="53575A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0"/>
          <p:cNvSpPr txBox="1"/>
          <p:nvPr/>
        </p:nvSpPr>
        <p:spPr>
          <a:xfrm>
            <a:off x="241208" y="5175079"/>
            <a:ext cx="8274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000" dirty="0">
                <a:solidFill>
                  <a:srgbClr val="131313"/>
                </a:solidFill>
                <a:latin typeface="Adobe 黑体 Std R" pitchFamily="34" charset="-128"/>
                <a:ea typeface="Adobe 黑体 Std R" pitchFamily="34" charset="-128"/>
                <a:cs typeface="Arial" panose="020B0604020202020204" pitchFamily="34" charset="0"/>
              </a:rPr>
              <a:t>TSSCI</a:t>
            </a:r>
            <a:endParaRPr lang="en-US" altLang="zh-CN" sz="2000" dirty="0">
              <a:solidFill>
                <a:srgbClr val="131313"/>
              </a:solidFill>
              <a:latin typeface="Adobe 黑体 Std R" pitchFamily="34" charset="-128"/>
              <a:ea typeface="Adobe 黑体 Std R" pitchFamily="34" charset="-128"/>
              <a:cs typeface="Arial" panose="020B060402020202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367293" y="5184379"/>
            <a:ext cx="7312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000" dirty="0">
                <a:solidFill>
                  <a:srgbClr val="131313"/>
                </a:solidFill>
                <a:latin typeface="Adobe 黑体 Std R" pitchFamily="34" charset="-128"/>
                <a:ea typeface="Adobe 黑体 Std R" pitchFamily="34" charset="-128"/>
                <a:cs typeface="Arial" panose="020B0604020202020204" pitchFamily="34" charset="0"/>
              </a:rPr>
              <a:t>THCI</a:t>
            </a:r>
            <a:endParaRPr lang="en-US" altLang="zh-CN" sz="2000" dirty="0">
              <a:solidFill>
                <a:srgbClr val="131313"/>
              </a:solidFill>
              <a:latin typeface="Adobe 黑体 Std R" pitchFamily="34" charset="-128"/>
              <a:ea typeface="Adobe 黑体 Std R" pitchFamily="34" charset="-128"/>
              <a:cs typeface="Arial" panose="020B0604020202020204" pitchFamily="34" charset="0"/>
            </a:endParaRPr>
          </a:p>
        </p:txBody>
      </p:sp>
      <p:sp>
        <p:nvSpPr>
          <p:cNvPr id="24" name="文本框 24"/>
          <p:cNvSpPr txBox="1"/>
          <p:nvPr/>
        </p:nvSpPr>
        <p:spPr>
          <a:xfrm>
            <a:off x="3298610" y="5212497"/>
            <a:ext cx="6880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000" dirty="0">
                <a:solidFill>
                  <a:srgbClr val="131313"/>
                </a:solidFill>
                <a:latin typeface="Adobe 黑体 Std R" pitchFamily="34" charset="-128"/>
                <a:ea typeface="Adobe 黑体 Std R" pitchFamily="34" charset="-128"/>
                <a:cs typeface="Arial" panose="020B0604020202020204" pitchFamily="34" charset="0"/>
              </a:rPr>
              <a:t>SSCI</a:t>
            </a:r>
            <a:endParaRPr lang="en-US" altLang="zh-CN" sz="2000" dirty="0">
              <a:solidFill>
                <a:srgbClr val="131313"/>
              </a:solidFill>
              <a:latin typeface="Adobe 黑体 Std R" pitchFamily="34" charset="-128"/>
              <a:ea typeface="Adobe 黑体 Std R" pitchFamily="34" charset="-128"/>
              <a:cs typeface="Arial" panose="020B0604020202020204" pitchFamily="34" charset="0"/>
            </a:endParaRPr>
          </a:p>
        </p:txBody>
      </p:sp>
      <p:sp>
        <p:nvSpPr>
          <p:cNvPr id="25" name="文本框 26"/>
          <p:cNvSpPr txBox="1"/>
          <p:nvPr/>
        </p:nvSpPr>
        <p:spPr>
          <a:xfrm>
            <a:off x="4229690" y="5212497"/>
            <a:ext cx="97013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000" dirty="0">
                <a:solidFill>
                  <a:srgbClr val="131313"/>
                </a:solidFill>
                <a:latin typeface="Adobe 黑体 Std R" pitchFamily="34" charset="-128"/>
                <a:ea typeface="Adobe 黑体 Std R" pitchFamily="34" charset="-128"/>
                <a:cs typeface="Arial" panose="020B0604020202020204" pitchFamily="34" charset="0"/>
              </a:rPr>
              <a:t>A&amp;HCI</a:t>
            </a:r>
            <a:endParaRPr lang="en-US" altLang="zh-CN" sz="2000" dirty="0">
              <a:solidFill>
                <a:srgbClr val="131313"/>
              </a:solidFill>
              <a:latin typeface="Adobe 黑体 Std R" pitchFamily="34" charset="-128"/>
              <a:ea typeface="Adobe 黑体 Std R" pitchFamily="34" charset="-128"/>
              <a:cs typeface="Arial" panose="020B0604020202020204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37379" y="2448647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dirty="0" smtClean="0">
                <a:latin typeface="Adobe 黑体 Std R" pitchFamily="34" charset="-128"/>
                <a:ea typeface="Adobe 黑体 Std R" pitchFamily="34" charset="-128"/>
              </a:rPr>
              <a:t>95</a:t>
            </a:r>
            <a:endParaRPr lang="zh-CN" altLang="en-US" sz="1400" dirty="0">
              <a:latin typeface="Adobe 黑体 Std R" pitchFamily="34" charset="-128"/>
              <a:ea typeface="Adobe 黑体 Std R" pitchFamily="34" charset="-128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466750" y="2985222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dirty="0" smtClean="0">
                <a:latin typeface="Adobe 黑体 Std R" pitchFamily="34" charset="-128"/>
                <a:ea typeface="Adobe 黑体 Std R" pitchFamily="34" charset="-128"/>
              </a:rPr>
              <a:t>68</a:t>
            </a:r>
            <a:endParaRPr lang="zh-CN" altLang="en-US" sz="2400" dirty="0">
              <a:latin typeface="Adobe 黑体 Std R" pitchFamily="34" charset="-128"/>
              <a:ea typeface="Adobe 黑体 Std R" pitchFamily="34" charset="-128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3476534" y="4636433"/>
            <a:ext cx="31290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latin typeface="Adobe 黑体 Std R" pitchFamily="34" charset="-128"/>
                <a:ea typeface="Adobe 黑体 Std R" pitchFamily="34" charset="-128"/>
                <a:cs typeface="Arial" panose="020B0604020202020204" pitchFamily="34" charset="0"/>
              </a:rPr>
              <a:t>7</a:t>
            </a:r>
            <a:endParaRPr lang="zh-CN" altLang="en-US" sz="1600" dirty="0">
              <a:latin typeface="Adobe 黑体 Std R" pitchFamily="34" charset="-128"/>
              <a:ea typeface="Adobe 黑体 Std R" pitchFamily="34" charset="-128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4478420" y="4564425"/>
            <a:ext cx="4411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 smtClean="0">
                <a:latin typeface="Adobe 黑体 Std R" pitchFamily="34" charset="-128"/>
                <a:ea typeface="Adobe 黑体 Std R" pitchFamily="34" charset="-128"/>
                <a:cs typeface="Arial" panose="020B0604020202020204" pitchFamily="34" charset="0"/>
              </a:rPr>
              <a:t>10</a:t>
            </a:r>
            <a:endParaRPr lang="zh-CN" altLang="en-US" dirty="0">
              <a:latin typeface="Adobe 黑体 Std R" pitchFamily="34" charset="-128"/>
              <a:ea typeface="Adobe 黑体 Std R" pitchFamily="34" charset="-128"/>
            </a:endParaRPr>
          </a:p>
        </p:txBody>
      </p:sp>
      <p:sp>
        <p:nvSpPr>
          <p:cNvPr id="37" name="KSO_Shape"/>
          <p:cNvSpPr/>
          <p:nvPr/>
        </p:nvSpPr>
        <p:spPr bwMode="auto">
          <a:xfrm>
            <a:off x="326644" y="535277"/>
            <a:ext cx="736353" cy="792088"/>
          </a:xfrm>
          <a:custGeom>
            <a:avLst/>
            <a:gdLst>
              <a:gd name="T0" fmla="*/ 1735389 w 3295"/>
              <a:gd name="T1" fmla="*/ 901016 h 3303"/>
              <a:gd name="T2" fmla="*/ 828737 w 3295"/>
              <a:gd name="T3" fmla="*/ 0 h 3303"/>
              <a:gd name="T4" fmla="*/ 2179 w 3295"/>
              <a:gd name="T5" fmla="*/ 0 h 3303"/>
              <a:gd name="T6" fmla="*/ 0 w 3295"/>
              <a:gd name="T7" fmla="*/ 825795 h 3303"/>
              <a:gd name="T8" fmla="*/ 896300 w 3295"/>
              <a:gd name="T9" fmla="*/ 1740438 h 3303"/>
              <a:gd name="T10" fmla="*/ 1107707 w 3295"/>
              <a:gd name="T11" fmla="*/ 1742074 h 3303"/>
              <a:gd name="T12" fmla="*/ 1737024 w 3295"/>
              <a:gd name="T13" fmla="*/ 1112507 h 3303"/>
              <a:gd name="T14" fmla="*/ 1735389 w 3295"/>
              <a:gd name="T15" fmla="*/ 901016 h 3303"/>
              <a:gd name="T16" fmla="*/ 221214 w 3295"/>
              <a:gd name="T17" fmla="*/ 373379 h 3303"/>
              <a:gd name="T18" fmla="*/ 369962 w 3295"/>
              <a:gd name="T19" fmla="*/ 225118 h 3303"/>
              <a:gd name="T20" fmla="*/ 518165 w 3295"/>
              <a:gd name="T21" fmla="*/ 373379 h 3303"/>
              <a:gd name="T22" fmla="*/ 369962 w 3295"/>
              <a:gd name="T23" fmla="*/ 521641 h 3303"/>
              <a:gd name="T24" fmla="*/ 221214 w 3295"/>
              <a:gd name="T25" fmla="*/ 373379 h 3303"/>
              <a:gd name="T26" fmla="*/ 1028702 w 3295"/>
              <a:gd name="T27" fmla="*/ 1408485 h 3303"/>
              <a:gd name="T28" fmla="*/ 451147 w 3295"/>
              <a:gd name="T29" fmla="*/ 831246 h 3303"/>
              <a:gd name="T30" fmla="*/ 503998 w 3295"/>
              <a:gd name="T31" fmla="*/ 778918 h 3303"/>
              <a:gd name="T32" fmla="*/ 1081008 w 3295"/>
              <a:gd name="T33" fmla="*/ 1355612 h 3303"/>
              <a:gd name="T34" fmla="*/ 1028702 w 3295"/>
              <a:gd name="T35" fmla="*/ 1408485 h 3303"/>
              <a:gd name="T36" fmla="*/ 1185622 w 3295"/>
              <a:gd name="T37" fmla="*/ 1250957 h 3303"/>
              <a:gd name="T38" fmla="*/ 608612 w 3295"/>
              <a:gd name="T39" fmla="*/ 673718 h 3303"/>
              <a:gd name="T40" fmla="*/ 661464 w 3295"/>
              <a:gd name="T41" fmla="*/ 621390 h 3303"/>
              <a:gd name="T42" fmla="*/ 1238474 w 3295"/>
              <a:gd name="T43" fmla="*/ 1198629 h 3303"/>
              <a:gd name="T44" fmla="*/ 1185622 w 3295"/>
              <a:gd name="T45" fmla="*/ 1250957 h 3303"/>
              <a:gd name="T46" fmla="*/ 1343088 w 3295"/>
              <a:gd name="T47" fmla="*/ 1093429 h 3303"/>
              <a:gd name="T48" fmla="*/ 766078 w 3295"/>
              <a:gd name="T49" fmla="*/ 516190 h 3303"/>
              <a:gd name="T50" fmla="*/ 818929 w 3295"/>
              <a:gd name="T51" fmla="*/ 463863 h 3303"/>
              <a:gd name="T52" fmla="*/ 1395939 w 3295"/>
              <a:gd name="T53" fmla="*/ 1041102 h 3303"/>
              <a:gd name="T54" fmla="*/ 1343088 w 3295"/>
              <a:gd name="T55" fmla="*/ 1093429 h 3303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3295" h="3303">
                <a:moveTo>
                  <a:pt x="3185" y="1653"/>
                </a:moveTo>
                <a:cubicBezTo>
                  <a:pt x="1521" y="0"/>
                  <a:pt x="1521" y="0"/>
                  <a:pt x="1521" y="0"/>
                </a:cubicBezTo>
                <a:cubicBezTo>
                  <a:pt x="4" y="0"/>
                  <a:pt x="4" y="0"/>
                  <a:pt x="4" y="0"/>
                </a:cubicBezTo>
                <a:cubicBezTo>
                  <a:pt x="0" y="1515"/>
                  <a:pt x="0" y="1515"/>
                  <a:pt x="0" y="1515"/>
                </a:cubicBezTo>
                <a:cubicBezTo>
                  <a:pt x="1645" y="3193"/>
                  <a:pt x="1645" y="3193"/>
                  <a:pt x="1645" y="3193"/>
                </a:cubicBezTo>
                <a:cubicBezTo>
                  <a:pt x="1753" y="3301"/>
                  <a:pt x="1927" y="3303"/>
                  <a:pt x="2033" y="3196"/>
                </a:cubicBezTo>
                <a:cubicBezTo>
                  <a:pt x="3188" y="2041"/>
                  <a:pt x="3188" y="2041"/>
                  <a:pt x="3188" y="2041"/>
                </a:cubicBezTo>
                <a:cubicBezTo>
                  <a:pt x="3295" y="1934"/>
                  <a:pt x="3294" y="1761"/>
                  <a:pt x="3185" y="1653"/>
                </a:cubicBezTo>
                <a:close/>
                <a:moveTo>
                  <a:pt x="406" y="685"/>
                </a:moveTo>
                <a:cubicBezTo>
                  <a:pt x="406" y="535"/>
                  <a:pt x="528" y="413"/>
                  <a:pt x="679" y="413"/>
                </a:cubicBezTo>
                <a:cubicBezTo>
                  <a:pt x="829" y="413"/>
                  <a:pt x="951" y="535"/>
                  <a:pt x="951" y="685"/>
                </a:cubicBezTo>
                <a:cubicBezTo>
                  <a:pt x="951" y="835"/>
                  <a:pt x="829" y="957"/>
                  <a:pt x="679" y="957"/>
                </a:cubicBezTo>
                <a:cubicBezTo>
                  <a:pt x="528" y="957"/>
                  <a:pt x="406" y="835"/>
                  <a:pt x="406" y="685"/>
                </a:cubicBezTo>
                <a:close/>
                <a:moveTo>
                  <a:pt x="1888" y="2584"/>
                </a:moveTo>
                <a:cubicBezTo>
                  <a:pt x="828" y="1525"/>
                  <a:pt x="828" y="1525"/>
                  <a:pt x="828" y="1525"/>
                </a:cubicBezTo>
                <a:cubicBezTo>
                  <a:pt x="925" y="1429"/>
                  <a:pt x="925" y="1429"/>
                  <a:pt x="925" y="1429"/>
                </a:cubicBezTo>
                <a:cubicBezTo>
                  <a:pt x="1984" y="2487"/>
                  <a:pt x="1984" y="2487"/>
                  <a:pt x="1984" y="2487"/>
                </a:cubicBezTo>
                <a:lnTo>
                  <a:pt x="1888" y="2584"/>
                </a:lnTo>
                <a:close/>
                <a:moveTo>
                  <a:pt x="2176" y="2295"/>
                </a:moveTo>
                <a:cubicBezTo>
                  <a:pt x="1117" y="1236"/>
                  <a:pt x="1117" y="1236"/>
                  <a:pt x="1117" y="1236"/>
                </a:cubicBezTo>
                <a:cubicBezTo>
                  <a:pt x="1214" y="1140"/>
                  <a:pt x="1214" y="1140"/>
                  <a:pt x="1214" y="1140"/>
                </a:cubicBezTo>
                <a:cubicBezTo>
                  <a:pt x="2273" y="2199"/>
                  <a:pt x="2273" y="2199"/>
                  <a:pt x="2273" y="2199"/>
                </a:cubicBezTo>
                <a:lnTo>
                  <a:pt x="2176" y="2295"/>
                </a:lnTo>
                <a:close/>
                <a:moveTo>
                  <a:pt x="2465" y="2006"/>
                </a:moveTo>
                <a:cubicBezTo>
                  <a:pt x="1406" y="947"/>
                  <a:pt x="1406" y="947"/>
                  <a:pt x="1406" y="947"/>
                </a:cubicBezTo>
                <a:cubicBezTo>
                  <a:pt x="1503" y="851"/>
                  <a:pt x="1503" y="851"/>
                  <a:pt x="1503" y="851"/>
                </a:cubicBezTo>
                <a:cubicBezTo>
                  <a:pt x="2562" y="1910"/>
                  <a:pt x="2562" y="1910"/>
                  <a:pt x="2562" y="1910"/>
                </a:cubicBezTo>
                <a:lnTo>
                  <a:pt x="2465" y="2006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latin typeface="+mn-ea"/>
              <a:ea typeface="+mn-ea"/>
            </a:endParaRPr>
          </a:p>
        </p:txBody>
      </p:sp>
      <p:sp>
        <p:nvSpPr>
          <p:cNvPr id="54" name="文本框 96"/>
          <p:cNvSpPr txBox="1"/>
          <p:nvPr/>
        </p:nvSpPr>
        <p:spPr>
          <a:xfrm>
            <a:off x="1702593" y="633907"/>
            <a:ext cx="4698722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总库的核心指标收录</a:t>
            </a:r>
            <a:r>
              <a:rPr lang="zh-CN" altLang="en-US" sz="3200" b="1" dirty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举</a:t>
            </a:r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隅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2305238" y="3757558"/>
            <a:ext cx="720000" cy="123343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文本框 22"/>
          <p:cNvSpPr txBox="1"/>
          <p:nvPr/>
        </p:nvSpPr>
        <p:spPr>
          <a:xfrm>
            <a:off x="2242557" y="5205632"/>
            <a:ext cx="8947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000" dirty="0" smtClean="0">
                <a:solidFill>
                  <a:srgbClr val="131313"/>
                </a:solidFill>
                <a:latin typeface="Adobe 黑体 Std R" pitchFamily="34" charset="-128"/>
                <a:ea typeface="Adobe 黑体 Std R" pitchFamily="34" charset="-128"/>
                <a:cs typeface="Arial" panose="020B0604020202020204" pitchFamily="34" charset="0"/>
              </a:rPr>
              <a:t>CSSCI</a:t>
            </a:r>
            <a:endParaRPr lang="en-US" altLang="zh-CN" sz="2000" dirty="0">
              <a:solidFill>
                <a:srgbClr val="131313"/>
              </a:solidFill>
              <a:latin typeface="Adobe 黑体 Std R" pitchFamily="34" charset="-128"/>
              <a:ea typeface="Adobe 黑体 Std R" pitchFamily="34" charset="-128"/>
              <a:cs typeface="Arial" panose="020B0604020202020204" pitchFamily="34" charset="0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2474574" y="4103175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dirty="0" smtClean="0">
                <a:latin typeface="Adobe 黑体 Std R" pitchFamily="34" charset="-128"/>
                <a:ea typeface="Adobe 黑体 Std R" pitchFamily="34" charset="-128"/>
              </a:rPr>
              <a:t>27</a:t>
            </a:r>
            <a:endParaRPr lang="zh-CN" altLang="en-US" sz="2400" dirty="0">
              <a:latin typeface="Adobe 黑体 Std R" pitchFamily="34" charset="-128"/>
              <a:ea typeface="Adobe 黑体 Std R" pitchFamily="34" charset="-128"/>
            </a:endParaRPr>
          </a:p>
        </p:txBody>
      </p:sp>
      <p:grpSp>
        <p:nvGrpSpPr>
          <p:cNvPr id="4" name="群組 3"/>
          <p:cNvGrpSpPr/>
          <p:nvPr/>
        </p:nvGrpSpPr>
        <p:grpSpPr>
          <a:xfrm>
            <a:off x="5242749" y="3432194"/>
            <a:ext cx="720000" cy="2294388"/>
            <a:chOff x="5363003" y="3881767"/>
            <a:chExt cx="720000" cy="1824817"/>
          </a:xfrm>
        </p:grpSpPr>
        <p:sp>
          <p:nvSpPr>
            <p:cNvPr id="58" name="矩形 57"/>
            <p:cNvSpPr/>
            <p:nvPr/>
          </p:nvSpPr>
          <p:spPr>
            <a:xfrm>
              <a:off x="5363003" y="3881767"/>
              <a:ext cx="720000" cy="1247379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文本框 20"/>
            <p:cNvSpPr txBox="1"/>
            <p:nvPr/>
          </p:nvSpPr>
          <p:spPr>
            <a:xfrm>
              <a:off x="5383578" y="5306474"/>
              <a:ext cx="68800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>
                  <a:solidFill>
                    <a:srgbClr val="131313"/>
                  </a:solidFill>
                  <a:latin typeface="Adobe 黑体 Std R" pitchFamily="34" charset="-128"/>
                  <a:ea typeface="Adobe 黑体 Std R" pitchFamily="34" charset="-128"/>
                  <a:cs typeface="Arial" panose="020B0604020202020204" pitchFamily="34" charset="0"/>
                </a:rPr>
                <a:t>SCIE</a:t>
              </a:r>
              <a:endParaRPr lang="en-US" altLang="zh-CN" sz="2000" dirty="0">
                <a:solidFill>
                  <a:srgbClr val="131313"/>
                </a:solidFill>
                <a:latin typeface="Adobe 黑体 Std R" pitchFamily="34" charset="-128"/>
                <a:ea typeface="Adobe 黑体 Std R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75" name="矩形 74"/>
            <p:cNvSpPr/>
            <p:nvPr/>
          </p:nvSpPr>
          <p:spPr>
            <a:xfrm>
              <a:off x="5494726" y="4125663"/>
              <a:ext cx="492443" cy="36718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2400" dirty="0" smtClean="0">
                  <a:latin typeface="Adobe 黑体 Std R" pitchFamily="34" charset="-128"/>
                  <a:ea typeface="Adobe 黑体 Std R" pitchFamily="34" charset="-128"/>
                </a:rPr>
                <a:t>31</a:t>
              </a:r>
              <a:endParaRPr lang="en-US" altLang="zh-TW" sz="2400" dirty="0">
                <a:latin typeface="Adobe 黑体 Std R" pitchFamily="34" charset="-128"/>
                <a:ea typeface="Adobe 黑体 Std R" pitchFamily="34" charset="-128"/>
              </a:endParaRPr>
            </a:p>
          </p:txBody>
        </p:sp>
      </p:grpSp>
      <p:grpSp>
        <p:nvGrpSpPr>
          <p:cNvPr id="5" name="群組 4"/>
          <p:cNvGrpSpPr/>
          <p:nvPr/>
        </p:nvGrpSpPr>
        <p:grpSpPr>
          <a:xfrm>
            <a:off x="6269397" y="3817826"/>
            <a:ext cx="720000" cy="1744007"/>
            <a:chOff x="6863035" y="3842988"/>
            <a:chExt cx="720000" cy="1744007"/>
          </a:xfrm>
        </p:grpSpPr>
        <p:sp>
          <p:nvSpPr>
            <p:cNvPr id="59" name="矩形 58"/>
            <p:cNvSpPr/>
            <p:nvPr/>
          </p:nvSpPr>
          <p:spPr>
            <a:xfrm>
              <a:off x="6863035" y="3842988"/>
              <a:ext cx="720000" cy="118406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文本框 22"/>
            <p:cNvSpPr txBox="1"/>
            <p:nvPr/>
          </p:nvSpPr>
          <p:spPr>
            <a:xfrm>
              <a:off x="6962020" y="5186885"/>
              <a:ext cx="39305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>
                  <a:solidFill>
                    <a:srgbClr val="131313"/>
                  </a:solidFill>
                  <a:latin typeface="Adobe 黑体 Std R" pitchFamily="34" charset="-128"/>
                  <a:ea typeface="Adobe 黑体 Std R" pitchFamily="34" charset="-128"/>
                  <a:cs typeface="Arial" panose="020B0604020202020204" pitchFamily="34" charset="0"/>
                </a:rPr>
                <a:t>EI</a:t>
              </a:r>
              <a:endParaRPr lang="en-US" altLang="zh-CN" sz="2000" dirty="0">
                <a:solidFill>
                  <a:srgbClr val="131313"/>
                </a:solidFill>
                <a:latin typeface="Adobe 黑体 Std R" pitchFamily="34" charset="-128"/>
                <a:ea typeface="Adobe 黑体 Std R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76" name="矩形 75"/>
            <p:cNvSpPr/>
            <p:nvPr/>
          </p:nvSpPr>
          <p:spPr>
            <a:xfrm>
              <a:off x="6980508" y="4137350"/>
              <a:ext cx="49244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2400" dirty="0" smtClean="0">
                  <a:latin typeface="Adobe 黑体 Std R" pitchFamily="34" charset="-128"/>
                  <a:ea typeface="Adobe 黑体 Std R" pitchFamily="34" charset="-128"/>
                </a:rPr>
                <a:t>24</a:t>
              </a:r>
              <a:endParaRPr lang="zh-CN" altLang="en-US" sz="2400" dirty="0">
                <a:latin typeface="Adobe 黑体 Std R" pitchFamily="34" charset="-128"/>
                <a:ea typeface="Adobe 黑体 Std R" pitchFamily="34" charset="-128"/>
              </a:endParaRPr>
            </a:p>
          </p:txBody>
        </p:sp>
      </p:grpSp>
      <p:grpSp>
        <p:nvGrpSpPr>
          <p:cNvPr id="6" name="群組 5"/>
          <p:cNvGrpSpPr/>
          <p:nvPr/>
        </p:nvGrpSpPr>
        <p:grpSpPr>
          <a:xfrm>
            <a:off x="7268578" y="4466757"/>
            <a:ext cx="1019831" cy="1082837"/>
            <a:chOff x="7836430" y="4477659"/>
            <a:chExt cx="1019831" cy="1082837"/>
          </a:xfrm>
        </p:grpSpPr>
        <p:sp>
          <p:nvSpPr>
            <p:cNvPr id="60" name="矩形 59"/>
            <p:cNvSpPr/>
            <p:nvPr/>
          </p:nvSpPr>
          <p:spPr>
            <a:xfrm>
              <a:off x="7976282" y="4477659"/>
              <a:ext cx="720000" cy="535994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文本框 24"/>
            <p:cNvSpPr txBox="1"/>
            <p:nvPr/>
          </p:nvSpPr>
          <p:spPr>
            <a:xfrm>
              <a:off x="7836430" y="5160386"/>
              <a:ext cx="101983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>
                  <a:solidFill>
                    <a:srgbClr val="131313"/>
                  </a:solidFill>
                  <a:latin typeface="Adobe 黑体 Std R" pitchFamily="34" charset="-128"/>
                  <a:ea typeface="Adobe 黑体 Std R" pitchFamily="34" charset="-128"/>
                  <a:cs typeface="Arial" panose="020B0604020202020204" pitchFamily="34" charset="0"/>
                </a:rPr>
                <a:t>INSPEC</a:t>
              </a:r>
              <a:endParaRPr lang="en-US" altLang="zh-CN" sz="2000" dirty="0">
                <a:solidFill>
                  <a:srgbClr val="131313"/>
                </a:solidFill>
                <a:latin typeface="Adobe 黑体 Std R" pitchFamily="34" charset="-128"/>
                <a:ea typeface="Adobe 黑体 Std R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77" name="矩形 76"/>
            <p:cNvSpPr/>
            <p:nvPr/>
          </p:nvSpPr>
          <p:spPr>
            <a:xfrm>
              <a:off x="8132652" y="4556547"/>
              <a:ext cx="44114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2000" dirty="0" smtClean="0">
                  <a:latin typeface="Adobe 黑体 Std R" pitchFamily="34" charset="-128"/>
                  <a:ea typeface="Adobe 黑体 Std R" pitchFamily="34" charset="-128"/>
                  <a:cs typeface="Arial" panose="020B0604020202020204" pitchFamily="34" charset="0"/>
                </a:rPr>
                <a:t>13</a:t>
              </a:r>
              <a:endParaRPr lang="zh-CN" altLang="en-US" sz="1600" dirty="0">
                <a:latin typeface="Adobe 黑体 Std R" pitchFamily="34" charset="-128"/>
                <a:ea typeface="Adobe 黑体 Std R" pitchFamily="34" charset="-128"/>
              </a:endParaRPr>
            </a:p>
          </p:txBody>
        </p:sp>
      </p:grpSp>
      <p:grpSp>
        <p:nvGrpSpPr>
          <p:cNvPr id="7" name="群組 6"/>
          <p:cNvGrpSpPr/>
          <p:nvPr/>
        </p:nvGrpSpPr>
        <p:grpSpPr>
          <a:xfrm>
            <a:off x="9652618" y="1218683"/>
            <a:ext cx="1247457" cy="4366414"/>
            <a:chOff x="8729160" y="1746364"/>
            <a:chExt cx="1247457" cy="3814431"/>
          </a:xfrm>
        </p:grpSpPr>
        <p:sp>
          <p:nvSpPr>
            <p:cNvPr id="61" name="矩形 60"/>
            <p:cNvSpPr/>
            <p:nvPr/>
          </p:nvSpPr>
          <p:spPr>
            <a:xfrm>
              <a:off x="8875667" y="1746364"/>
              <a:ext cx="720000" cy="3267633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文本框 26"/>
            <p:cNvSpPr txBox="1"/>
            <p:nvPr/>
          </p:nvSpPr>
          <p:spPr>
            <a:xfrm>
              <a:off x="8729160" y="5160685"/>
              <a:ext cx="124745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>
                  <a:solidFill>
                    <a:srgbClr val="131313"/>
                  </a:solidFill>
                  <a:latin typeface="Adobe 黑体 Std R" pitchFamily="34" charset="-128"/>
                  <a:ea typeface="Adobe 黑体 Std R" pitchFamily="34" charset="-128"/>
                  <a:cs typeface="Arial" panose="020B0604020202020204" pitchFamily="34" charset="0"/>
                </a:rPr>
                <a:t>MEDLINE</a:t>
              </a:r>
              <a:endParaRPr lang="en-US" altLang="zh-CN" sz="2000" dirty="0">
                <a:solidFill>
                  <a:srgbClr val="131313"/>
                </a:solidFill>
                <a:latin typeface="Adobe 黑体 Std R" pitchFamily="34" charset="-128"/>
                <a:ea typeface="Adobe 黑体 Std R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78" name="矩形 77"/>
            <p:cNvSpPr/>
            <p:nvPr/>
          </p:nvSpPr>
          <p:spPr>
            <a:xfrm>
              <a:off x="9005476" y="3159315"/>
              <a:ext cx="569387" cy="3495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000" dirty="0" smtClean="0">
                  <a:latin typeface="Adobe 黑体 Std R" pitchFamily="34" charset="-128"/>
                  <a:ea typeface="Adobe 黑体 Std R" pitchFamily="34" charset="-128"/>
                  <a:cs typeface="Arial" panose="020B0604020202020204" pitchFamily="34" charset="0"/>
                </a:rPr>
                <a:t>116</a:t>
              </a:r>
              <a:endParaRPr lang="zh-CN" altLang="en-US" dirty="0">
                <a:latin typeface="Adobe 黑体 Std R" pitchFamily="34" charset="-128"/>
                <a:ea typeface="Adobe 黑体 Std R" pitchFamily="34" charset="-128"/>
              </a:endParaRPr>
            </a:p>
          </p:txBody>
        </p:sp>
      </p:grpSp>
      <p:sp>
        <p:nvSpPr>
          <p:cNvPr id="79" name="矩形 78"/>
          <p:cNvSpPr/>
          <p:nvPr/>
        </p:nvSpPr>
        <p:spPr>
          <a:xfrm>
            <a:off x="11012719" y="843963"/>
            <a:ext cx="720000" cy="419131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文本框 20"/>
          <p:cNvSpPr txBox="1"/>
          <p:nvPr/>
        </p:nvSpPr>
        <p:spPr>
          <a:xfrm>
            <a:off x="10789066" y="5199925"/>
            <a:ext cx="11673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000" dirty="0" smtClean="0">
                <a:solidFill>
                  <a:srgbClr val="131313"/>
                </a:solidFill>
                <a:latin typeface="Adobe 黑体 Std R" pitchFamily="34" charset="-128"/>
                <a:ea typeface="Adobe 黑体 Std R" pitchFamily="34" charset="-128"/>
                <a:cs typeface="Arial" panose="020B0604020202020204" pitchFamily="34" charset="0"/>
              </a:rPr>
              <a:t>SCOPUS</a:t>
            </a:r>
            <a:endParaRPr lang="en-US" altLang="zh-CN" sz="2000" dirty="0">
              <a:solidFill>
                <a:srgbClr val="131313"/>
              </a:solidFill>
              <a:latin typeface="Adobe 黑体 Std R" pitchFamily="34" charset="-128"/>
              <a:ea typeface="Adobe 黑体 Std R" pitchFamily="34" charset="-128"/>
              <a:cs typeface="Arial" panose="020B0604020202020204" pitchFamily="34" charset="0"/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11049412" y="2814850"/>
            <a:ext cx="5693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 smtClean="0">
                <a:latin typeface="Adobe 黑体 Std R" pitchFamily="34" charset="-128"/>
                <a:ea typeface="Adobe 黑体 Std R" pitchFamily="34" charset="-128"/>
                <a:cs typeface="Arial" panose="020B0604020202020204" pitchFamily="34" charset="0"/>
              </a:rPr>
              <a:t>137</a:t>
            </a:r>
            <a:endParaRPr lang="zh-CN" altLang="en-US" dirty="0">
              <a:latin typeface="Adobe 黑体 Std R" pitchFamily="34" charset="-128"/>
              <a:ea typeface="Adobe 黑体 Std R" pitchFamily="34" charset="-128"/>
            </a:endParaRPr>
          </a:p>
        </p:txBody>
      </p:sp>
      <p:grpSp>
        <p:nvGrpSpPr>
          <p:cNvPr id="82" name="群組 81"/>
          <p:cNvGrpSpPr/>
          <p:nvPr/>
        </p:nvGrpSpPr>
        <p:grpSpPr>
          <a:xfrm>
            <a:off x="8522433" y="4212955"/>
            <a:ext cx="998991" cy="1348875"/>
            <a:chOff x="7826366" y="4869881"/>
            <a:chExt cx="998991" cy="690614"/>
          </a:xfrm>
        </p:grpSpPr>
        <p:sp>
          <p:nvSpPr>
            <p:cNvPr id="83" name="矩形 82"/>
            <p:cNvSpPr/>
            <p:nvPr/>
          </p:nvSpPr>
          <p:spPr>
            <a:xfrm>
              <a:off x="7936502" y="4869881"/>
              <a:ext cx="720000" cy="406934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文本框 24"/>
            <p:cNvSpPr txBox="1"/>
            <p:nvPr/>
          </p:nvSpPr>
          <p:spPr>
            <a:xfrm>
              <a:off x="7826366" y="5355642"/>
              <a:ext cx="998991" cy="2048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err="1" smtClean="0">
                  <a:solidFill>
                    <a:srgbClr val="131313"/>
                  </a:solidFill>
                  <a:latin typeface="Adobe 黑体 Std R" pitchFamily="34" charset="-128"/>
                  <a:ea typeface="Adobe 黑体 Std R" pitchFamily="34" charset="-128"/>
                  <a:cs typeface="Arial" panose="020B0604020202020204" pitchFamily="34" charset="0"/>
                </a:rPr>
                <a:t>E</a:t>
              </a:r>
              <a:r>
                <a:rPr lang="en-US" altLang="zh-CN" sz="2000" dirty="0" err="1" smtClean="0">
                  <a:solidFill>
                    <a:srgbClr val="131313"/>
                  </a:solidFill>
                  <a:latin typeface="Adobe 黑体 Std R" pitchFamily="34" charset="-128"/>
                  <a:ea typeface="Adobe 黑体 Std R" pitchFamily="34" charset="-128"/>
                  <a:cs typeface="Arial" panose="020B0604020202020204" pitchFamily="34" charset="0"/>
                </a:rPr>
                <a:t>conLit</a:t>
              </a:r>
              <a:endParaRPr lang="en-US" altLang="zh-CN" sz="2000" dirty="0">
                <a:solidFill>
                  <a:srgbClr val="131313"/>
                </a:solidFill>
                <a:latin typeface="Adobe 黑体 Std R" pitchFamily="34" charset="-128"/>
                <a:ea typeface="Adobe 黑体 Std R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85" name="矩形 84"/>
            <p:cNvSpPr/>
            <p:nvPr/>
          </p:nvSpPr>
          <p:spPr>
            <a:xfrm>
              <a:off x="8038898" y="4943604"/>
              <a:ext cx="441146" cy="2048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2000" dirty="0" smtClean="0">
                  <a:latin typeface="Adobe 黑体 Std R" pitchFamily="34" charset="-128"/>
                  <a:ea typeface="Adobe 黑体 Std R" pitchFamily="34" charset="-128"/>
                  <a:cs typeface="Arial" panose="020B0604020202020204" pitchFamily="34" charset="0"/>
                </a:rPr>
                <a:t>17</a:t>
              </a:r>
              <a:endParaRPr lang="zh-CN" altLang="en-US" sz="1600" dirty="0">
                <a:latin typeface="Adobe 黑体 Std R" pitchFamily="34" charset="-128"/>
                <a:ea typeface="Adobe 黑体 Std R" pitchFamily="34" charset="-128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矩形 107"/>
          <p:cNvSpPr/>
          <p:nvPr/>
        </p:nvSpPr>
        <p:spPr>
          <a:xfrm>
            <a:off x="6549268" y="3466117"/>
            <a:ext cx="49506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dirty="0">
                <a:solidFill>
                  <a:schemeClr val="bg1"/>
                </a:solidFill>
                <a:latin typeface="+mn-ea"/>
              </a:rPr>
              <a:t>投稿信息</a:t>
            </a:r>
            <a:r>
              <a:rPr lang="en-US" altLang="zh-TW" sz="2400" dirty="0">
                <a:solidFill>
                  <a:schemeClr val="bg1"/>
                </a:solidFill>
                <a:latin typeface="+mn-ea"/>
              </a:rPr>
              <a:t>—</a:t>
            </a:r>
            <a:r>
              <a:rPr lang="zh-TW" altLang="en-US" sz="2400" dirty="0">
                <a:solidFill>
                  <a:schemeClr val="bg1"/>
                </a:solidFill>
                <a:latin typeface="+mn-ea"/>
              </a:rPr>
              <a:t> </a:t>
            </a:r>
            <a:r>
              <a:rPr lang="zh-CN" altLang="en-US" sz="2400" dirty="0">
                <a:solidFill>
                  <a:schemeClr val="bg1"/>
                </a:solidFill>
                <a:latin typeface="+mn-ea"/>
              </a:rPr>
              <a:t>平台提供投稿须知</a:t>
            </a:r>
            <a:endParaRPr lang="zh-CN" altLang="en-US" sz="2400" dirty="0">
              <a:solidFill>
                <a:schemeClr val="bg1"/>
              </a:solidFill>
              <a:latin typeface="+mn-ea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63979" y="2838867"/>
            <a:ext cx="10178869" cy="3934910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979" y="1581567"/>
            <a:ext cx="10178869" cy="1257300"/>
          </a:xfrm>
          <a:prstGeom prst="rect">
            <a:avLst/>
          </a:prstGeom>
        </p:spPr>
      </p:pic>
      <p:sp>
        <p:nvSpPr>
          <p:cNvPr id="7" name="文本框 75"/>
          <p:cNvSpPr txBox="1"/>
          <p:nvPr/>
        </p:nvSpPr>
        <p:spPr>
          <a:xfrm>
            <a:off x="1009217" y="387756"/>
            <a:ext cx="10288394" cy="646331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600" b="1" dirty="0" smtClean="0">
                <a:solidFill>
                  <a:srgbClr val="0070C0"/>
                </a:solidFill>
                <a:latin typeface="Century Gothic" panose="020B0502020202020204" pitchFamily="34" charset="0"/>
                <a:ea typeface="+mj-ea"/>
              </a:rPr>
              <a:t>重要系统功能：平台独家开通</a:t>
            </a:r>
            <a:r>
              <a:rPr lang="en-US" altLang="zh-CN" sz="3600" b="1" dirty="0" smtClean="0">
                <a:solidFill>
                  <a:srgbClr val="0070C0"/>
                </a:solidFill>
                <a:latin typeface="Century Gothic" panose="020B0502020202020204" pitchFamily="34" charset="0"/>
                <a:ea typeface="+mj-ea"/>
              </a:rPr>
              <a:t>CSSCI</a:t>
            </a:r>
            <a:r>
              <a:rPr lang="zh-CN" altLang="en-US" sz="3600" b="1" dirty="0" smtClean="0">
                <a:solidFill>
                  <a:srgbClr val="0070C0"/>
                </a:solidFill>
                <a:latin typeface="Century Gothic" panose="020B0502020202020204" pitchFamily="34" charset="0"/>
                <a:ea typeface="+mj-ea"/>
              </a:rPr>
              <a:t>投稿信息通道</a:t>
            </a:r>
            <a:endParaRPr lang="zh-CN" altLang="en-US" sz="3600" b="1" dirty="0">
              <a:solidFill>
                <a:srgbClr val="0070C0"/>
              </a:solidFill>
              <a:latin typeface="Century Gothic" panose="020B0502020202020204" pitchFamily="34" charset="0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群組 5"/>
          <p:cNvGrpSpPr/>
          <p:nvPr/>
        </p:nvGrpSpPr>
        <p:grpSpPr>
          <a:xfrm>
            <a:off x="1990878" y="3239044"/>
            <a:ext cx="8115564" cy="2777924"/>
            <a:chOff x="1954411" y="1584472"/>
            <a:chExt cx="8620125" cy="3558672"/>
          </a:xfrm>
        </p:grpSpPr>
        <p:pic>
          <p:nvPicPr>
            <p:cNvPr id="2" name="圖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954411" y="2961919"/>
              <a:ext cx="8620125" cy="2181225"/>
            </a:xfrm>
            <a:prstGeom prst="rect">
              <a:avLst/>
            </a:prstGeom>
          </p:spPr>
        </p:pic>
        <p:pic>
          <p:nvPicPr>
            <p:cNvPr id="3" name="圖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54411" y="1584472"/>
              <a:ext cx="8620125" cy="1377447"/>
            </a:xfrm>
            <a:prstGeom prst="rect">
              <a:avLst/>
            </a:prstGeom>
          </p:spPr>
        </p:pic>
      </p:grpSp>
      <p:sp>
        <p:nvSpPr>
          <p:cNvPr id="4" name="文本框 75"/>
          <p:cNvSpPr txBox="1"/>
          <p:nvPr/>
        </p:nvSpPr>
        <p:spPr>
          <a:xfrm>
            <a:off x="1584644" y="646052"/>
            <a:ext cx="8174306" cy="646331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600" b="1" dirty="0" smtClean="0">
                <a:solidFill>
                  <a:srgbClr val="C00000"/>
                </a:solidFill>
                <a:latin typeface="Century Gothic" panose="020B0502020202020204" pitchFamily="34" charset="0"/>
                <a:ea typeface="+mj-ea"/>
              </a:rPr>
              <a:t>重要系统功能：新增</a:t>
            </a:r>
            <a:r>
              <a:rPr lang="en-US" altLang="zh-CN" sz="3600" b="1" dirty="0" smtClean="0">
                <a:solidFill>
                  <a:srgbClr val="C00000"/>
                </a:solidFill>
                <a:latin typeface="Century Gothic" panose="020B0502020202020204" pitchFamily="34" charset="0"/>
                <a:ea typeface="+mj-ea"/>
              </a:rPr>
              <a:t>CARSI</a:t>
            </a:r>
            <a:r>
              <a:rPr lang="zh-CN" altLang="en-US" sz="3600" b="1" dirty="0" smtClean="0">
                <a:solidFill>
                  <a:srgbClr val="C00000"/>
                </a:solidFill>
                <a:latin typeface="Century Gothic" panose="020B0502020202020204" pitchFamily="34" charset="0"/>
                <a:ea typeface="+mj-ea"/>
              </a:rPr>
              <a:t>连接通道</a:t>
            </a:r>
            <a:endParaRPr lang="zh-CN" altLang="en-US" sz="3600" b="1" dirty="0">
              <a:solidFill>
                <a:srgbClr val="C00000"/>
              </a:solidFill>
              <a:latin typeface="Century Gothic" panose="020B0502020202020204" pitchFamily="34" charset="0"/>
              <a:ea typeface="+mj-ea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495" y="1418912"/>
            <a:ext cx="10679860" cy="144962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5284788" y="3308350"/>
            <a:ext cx="6781706" cy="387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数</a:t>
            </a:r>
            <a:r>
              <a:rPr kumimoji="0" lang="zh-CN" alt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据</a:t>
            </a:r>
            <a:r>
              <a:rPr kumimoji="0" lang="zh-CN" alt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库的应用：助力科研</a:t>
            </a:r>
            <a:endParaRPr kumimoji="0" lang="zh-CN" altLang="en-US" sz="3200" dirty="0">
              <a:solidFill>
                <a:schemeClr val="tx1">
                  <a:lumMod val="95000"/>
                  <a:lumOff val="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0483" name="TextBox 18"/>
          <p:cNvSpPr txBox="1">
            <a:spLocks noChangeArrowheads="1"/>
          </p:cNvSpPr>
          <p:nvPr/>
        </p:nvSpPr>
        <p:spPr bwMode="auto">
          <a:xfrm>
            <a:off x="4416425" y="2967038"/>
            <a:ext cx="86836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1pPr>
            <a:lvl2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9pPr>
          </a:lstStyle>
          <a:p>
            <a:pPr lvl="1" eaLnBrk="1" hangingPunct="1"/>
            <a:r>
              <a:rPr kumimoji="0" lang="en-US" altLang="zh-CN" sz="5400" dirty="0">
                <a:solidFill>
                  <a:srgbClr val="7F7F7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|</a:t>
            </a:r>
            <a:endParaRPr kumimoji="0" lang="zh-CN" altLang="en-US" sz="5400" dirty="0">
              <a:solidFill>
                <a:srgbClr val="7F7F7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0484" name="TextBox 18"/>
          <p:cNvSpPr txBox="1">
            <a:spLocks noChangeArrowheads="1"/>
          </p:cNvSpPr>
          <p:nvPr/>
        </p:nvSpPr>
        <p:spPr bwMode="auto">
          <a:xfrm>
            <a:off x="4286250" y="2705100"/>
            <a:ext cx="75882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9pPr>
          </a:lstStyle>
          <a:p>
            <a:pPr eaLnBrk="1" hangingPunct="1"/>
            <a:r>
              <a:rPr kumimoji="0" lang="en-US" altLang="zh-CN" sz="8800" dirty="0">
                <a:solidFill>
                  <a:srgbClr val="7F7F7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endParaRPr kumimoji="0" lang="zh-CN" altLang="en-US" sz="8800">
              <a:solidFill>
                <a:srgbClr val="7F7F7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0485" name="TextBox 18"/>
          <p:cNvSpPr txBox="1">
            <a:spLocks noChangeArrowheads="1"/>
          </p:cNvSpPr>
          <p:nvPr/>
        </p:nvSpPr>
        <p:spPr bwMode="auto">
          <a:xfrm>
            <a:off x="1749425" y="204788"/>
            <a:ext cx="1735138" cy="644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9pPr>
          </a:lstStyle>
          <a:p>
            <a:pPr eaLnBrk="1" hangingPunct="1"/>
            <a:r>
              <a:rPr kumimoji="0" lang="en-US" altLang="zh-CN" sz="413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endParaRPr kumimoji="0" lang="zh-CN" altLang="en-US" sz="880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6" name="圖片 5" descr="ALCN平台LOGO(簡)"/>
          <p:cNvPicPr>
            <a:picLocks noChangeAspect="1"/>
          </p:cNvPicPr>
          <p:nvPr/>
        </p:nvPicPr>
        <p:blipFill>
          <a:blip r:embed="rId1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744279" y="1901823"/>
            <a:ext cx="5944358" cy="6723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593387" y="0"/>
            <a:ext cx="9970851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zh-CN" altLang="en-US" sz="36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淮工</a:t>
            </a:r>
            <a:r>
              <a:rPr lang="zh-CN" altLang="en-US" sz="36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图书馆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电</a:t>
            </a:r>
            <a:r>
              <a:rPr lang="zh-CN" altLang="en-US" sz="36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子资源平台</a:t>
            </a:r>
            <a:r>
              <a:rPr lang="en-US" altLang="zh-CN" sz="36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-</a:t>
            </a:r>
            <a:r>
              <a:rPr lang="zh-CN" altLang="en-US" sz="36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中文资源 </a:t>
            </a:r>
            <a:endParaRPr lang="zh-TW" altLang="en-US" sz="36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4800" y="645160"/>
            <a:ext cx="11582400" cy="62236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593387" y="0"/>
            <a:ext cx="9970851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zh-CN" sz="36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台湾华艺学术文献数据库</a:t>
            </a:r>
            <a:r>
              <a:rPr lang="en-US" altLang="zh-CN" sz="36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36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endParaRPr lang="zh-TW" altLang="en-US" sz="36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1950" y="645160"/>
            <a:ext cx="11468100" cy="138112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" y="2026285"/>
            <a:ext cx="2781300" cy="481774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50" y="2025650"/>
            <a:ext cx="8686800" cy="48183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6240" y="-27614"/>
            <a:ext cx="11231880" cy="6779458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188318" y="1358212"/>
            <a:ext cx="5950817" cy="53094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542394" y="4791982"/>
            <a:ext cx="1576615" cy="53094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9003189" y="2261104"/>
            <a:ext cx="1161568" cy="42310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9002866" y="3698911"/>
            <a:ext cx="1161568" cy="42310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6240" y="-27614"/>
            <a:ext cx="11231880" cy="6779458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8263467" y="851273"/>
            <a:ext cx="2941535" cy="60499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圖片 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6240" y="596772"/>
            <a:ext cx="11231880" cy="6155071"/>
          </a:xfrm>
          <a:prstGeom prst="rect">
            <a:avLst/>
          </a:prstGeom>
        </p:spPr>
      </p:pic>
      <p:sp>
        <p:nvSpPr>
          <p:cNvPr id="10" name="文本框 26"/>
          <p:cNvSpPr txBox="1"/>
          <p:nvPr>
            <p:custDataLst>
              <p:tags r:id="rId2"/>
            </p:custDataLst>
          </p:nvPr>
        </p:nvSpPr>
        <p:spPr bwMode="auto">
          <a:xfrm>
            <a:off x="170692" y="104172"/>
            <a:ext cx="7523035" cy="3683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2400" b="1" dirty="0" smtClean="0">
                <a:solidFill>
                  <a:srgbClr val="FF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运用：三种检索选择（详细度：高级</a:t>
            </a:r>
            <a:r>
              <a:rPr kumimoji="0" lang="en-US" altLang="zh-CN" sz="2400" b="1" dirty="0" smtClean="0">
                <a:solidFill>
                  <a:srgbClr val="FF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&gt;</a:t>
            </a:r>
            <a:r>
              <a:rPr kumimoji="0" lang="zh-CN" altLang="en-US" sz="2400" b="1" dirty="0" smtClean="0">
                <a:solidFill>
                  <a:srgbClr val="FF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更多</a:t>
            </a:r>
            <a:r>
              <a:rPr kumimoji="0" lang="en-US" altLang="zh-CN" sz="2400" b="1" dirty="0" smtClean="0">
                <a:solidFill>
                  <a:srgbClr val="FF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&gt;</a:t>
            </a:r>
            <a:r>
              <a:rPr kumimoji="0" lang="zh-CN" altLang="en-US" sz="2400" b="1" dirty="0" smtClean="0">
                <a:solidFill>
                  <a:srgbClr val="FF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检索框）</a:t>
            </a:r>
            <a:endParaRPr kumimoji="0" lang="zh-CN" altLang="en-US" sz="2400" b="1" dirty="0">
              <a:solidFill>
                <a:srgbClr val="FF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2678309" y="2081134"/>
            <a:ext cx="944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1</a:t>
            </a:r>
            <a:endParaRPr lang="zh-TW" altLang="en-US" sz="2400" b="1" dirty="0">
              <a:solidFill>
                <a:srgbClr val="FF0000"/>
              </a:solidFill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9076223" y="1977470"/>
            <a:ext cx="944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2</a:t>
            </a:r>
            <a:endParaRPr lang="zh-TW" altLang="en-US" sz="2400" b="1" dirty="0">
              <a:solidFill>
                <a:srgbClr val="FF0000"/>
              </a:solidFill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904359" y="1746638"/>
            <a:ext cx="944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3</a:t>
            </a:r>
            <a:endParaRPr lang="zh-TW" altLang="en-US" sz="2400" b="1" dirty="0">
              <a:solidFill>
                <a:srgbClr val="FF0000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236717" y="1946410"/>
            <a:ext cx="839506" cy="36555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矩形 14"/>
          <p:cNvSpPr/>
          <p:nvPr/>
        </p:nvSpPr>
        <p:spPr>
          <a:xfrm>
            <a:off x="3096083" y="1946410"/>
            <a:ext cx="3608646" cy="36555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矩形 15"/>
          <p:cNvSpPr/>
          <p:nvPr/>
        </p:nvSpPr>
        <p:spPr>
          <a:xfrm>
            <a:off x="1398841" y="1498037"/>
            <a:ext cx="1410196" cy="44837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1"/>
          <p:cNvGrpSpPr/>
          <p:nvPr/>
        </p:nvGrpSpPr>
        <p:grpSpPr>
          <a:xfrm>
            <a:off x="2042534" y="566157"/>
            <a:ext cx="9293518" cy="6041985"/>
            <a:chOff x="2019348" y="816015"/>
            <a:chExt cx="8916184" cy="6041985"/>
          </a:xfrm>
        </p:grpSpPr>
        <p:pic>
          <p:nvPicPr>
            <p:cNvPr id="3" name="圖片 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019348" y="816015"/>
              <a:ext cx="8916184" cy="6041985"/>
            </a:xfrm>
            <a:prstGeom prst="rect">
              <a:avLst/>
            </a:prstGeom>
          </p:spPr>
        </p:pic>
        <p:sp>
          <p:nvSpPr>
            <p:cNvPr id="4" name="矩形 3"/>
            <p:cNvSpPr/>
            <p:nvPr/>
          </p:nvSpPr>
          <p:spPr>
            <a:xfrm>
              <a:off x="4157390" y="1836516"/>
              <a:ext cx="3287001" cy="539794"/>
            </a:xfrm>
            <a:prstGeom prst="rect">
              <a:avLst/>
            </a:prstGeom>
            <a:noFill/>
            <a:ln w="762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7" name="组合 22"/>
          <p:cNvGrpSpPr/>
          <p:nvPr>
            <p:custDataLst>
              <p:tags r:id="rId2"/>
            </p:custDataLst>
          </p:nvPr>
        </p:nvGrpSpPr>
        <p:grpSpPr bwMode="auto">
          <a:xfrm>
            <a:off x="232221" y="135944"/>
            <a:ext cx="7136731" cy="430213"/>
            <a:chOff x="2959416" y="3179980"/>
            <a:chExt cx="4010536" cy="430808"/>
          </a:xfrm>
        </p:grpSpPr>
        <p:sp>
          <p:nvSpPr>
            <p:cNvPr id="9" name="直接连接符 45"/>
            <p:cNvSpPr>
              <a:spLocks noChangeShapeType="1"/>
            </p:cNvSpPr>
            <p:nvPr>
              <p:custDataLst>
                <p:tags r:id="rId3"/>
              </p:custDataLst>
            </p:nvPr>
          </p:nvSpPr>
          <p:spPr bwMode="auto">
            <a:xfrm>
              <a:off x="2959416" y="3610788"/>
              <a:ext cx="3886744" cy="0"/>
            </a:xfrm>
            <a:prstGeom prst="line">
              <a:avLst/>
            </a:prstGeom>
            <a:noFill/>
            <a:ln w="28575" cap="flat" cmpd="sng">
              <a:solidFill>
                <a:schemeClr val="bg1">
                  <a:lumMod val="65000"/>
                </a:schemeClr>
              </a:solidFill>
              <a:bevel/>
            </a:ln>
          </p:spPr>
          <p:txBody>
            <a:bodyPr>
              <a:normAutofit fontScale="25000" lnSpcReduction="20000"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  <p:sp>
          <p:nvSpPr>
            <p:cNvPr id="10" name="文本框 26"/>
            <p:cNvSpPr txBox="1"/>
            <p:nvPr>
              <p:custDataLst>
                <p:tags r:id="rId4"/>
              </p:custDataLst>
            </p:nvPr>
          </p:nvSpPr>
          <p:spPr>
            <a:xfrm>
              <a:off x="2983222" y="3179980"/>
              <a:ext cx="3986730" cy="368809"/>
            </a:xfrm>
            <a:prstGeom prst="rect">
              <a:avLst/>
            </a:prstGeom>
            <a:noFill/>
            <a:ln>
              <a:noFill/>
            </a:ln>
          </p:spPr>
          <p:txBody>
            <a:bodyPr/>
            <a:lstStyle/>
            <a:p>
              <a:pPr fontAlgn="auto">
                <a:lnSpc>
                  <a:spcPts val="23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CN" altLang="en-US" sz="24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运用：三种检索选择之</a:t>
              </a:r>
              <a:r>
                <a:rPr kumimoji="0" lang="en-US" altLang="zh-CN" sz="24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1</a:t>
              </a:r>
              <a:r>
                <a:rPr kumimoji="0" lang="zh-CN" altLang="en-US" sz="24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：检索框</a:t>
              </a:r>
              <a:endParaRPr kumimoji="0" lang="zh-CN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11" name="文字方塊 10"/>
          <p:cNvSpPr txBox="1"/>
          <p:nvPr/>
        </p:nvSpPr>
        <p:spPr>
          <a:xfrm>
            <a:off x="4918758" y="1586658"/>
            <a:ext cx="1409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检索框</a:t>
            </a:r>
            <a:endParaRPr lang="zh-TW" altLang="en-U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组合 22"/>
          <p:cNvGrpSpPr/>
          <p:nvPr>
            <p:custDataLst>
              <p:tags r:id="rId1"/>
            </p:custDataLst>
          </p:nvPr>
        </p:nvGrpSpPr>
        <p:grpSpPr bwMode="auto">
          <a:xfrm>
            <a:off x="211583" y="304800"/>
            <a:ext cx="7136731" cy="430213"/>
            <a:chOff x="2959416" y="3179980"/>
            <a:chExt cx="4010536" cy="430808"/>
          </a:xfrm>
        </p:grpSpPr>
        <p:sp>
          <p:nvSpPr>
            <p:cNvPr id="26" name="直接连接符 45"/>
            <p:cNvSpPr>
              <a:spLocks noChangeShapeType="1"/>
            </p:cNvSpPr>
            <p:nvPr>
              <p:custDataLst>
                <p:tags r:id="rId2"/>
              </p:custDataLst>
            </p:nvPr>
          </p:nvSpPr>
          <p:spPr bwMode="auto">
            <a:xfrm>
              <a:off x="2959416" y="3610788"/>
              <a:ext cx="3886744" cy="0"/>
            </a:xfrm>
            <a:prstGeom prst="line">
              <a:avLst/>
            </a:prstGeom>
            <a:noFill/>
            <a:ln w="28575" cap="flat" cmpd="sng">
              <a:solidFill>
                <a:schemeClr val="bg1">
                  <a:lumMod val="65000"/>
                </a:schemeClr>
              </a:solidFill>
              <a:bevel/>
            </a:ln>
          </p:spPr>
          <p:txBody>
            <a:bodyPr>
              <a:normAutofit fontScale="25000" lnSpcReduction="20000"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 sz="600" b="1">
                <a:latin typeface="+mn-lt"/>
                <a:ea typeface="+mn-ea"/>
              </a:endParaRPr>
            </a:p>
          </p:txBody>
        </p:sp>
        <p:sp>
          <p:nvSpPr>
            <p:cNvPr id="27" name="文本框 26"/>
            <p:cNvSpPr txBox="1"/>
            <p:nvPr>
              <p:custDataLst>
                <p:tags r:id="rId3"/>
              </p:custDataLst>
            </p:nvPr>
          </p:nvSpPr>
          <p:spPr>
            <a:xfrm>
              <a:off x="2983222" y="3179980"/>
              <a:ext cx="3986730" cy="368809"/>
            </a:xfrm>
            <a:prstGeom prst="rect">
              <a:avLst/>
            </a:prstGeom>
            <a:noFill/>
            <a:ln>
              <a:noFill/>
            </a:ln>
          </p:spPr>
          <p:txBody>
            <a:bodyPr/>
            <a:lstStyle/>
            <a:p>
              <a:pPr fontAlgn="auto">
                <a:lnSpc>
                  <a:spcPts val="23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CN" altLang="en-US" sz="28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运用：三种检索选择之</a:t>
              </a:r>
              <a:r>
                <a:rPr kumimoji="0" lang="en-US" altLang="zh-CN" sz="28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2</a:t>
              </a:r>
              <a:r>
                <a:rPr kumimoji="0" lang="zh-CN" altLang="en-US" sz="28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：更多选项</a:t>
              </a:r>
              <a:endParaRPr kumimoji="0"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24580" name="矩形 3"/>
          <p:cNvSpPr>
            <a:spLocks noChangeArrowheads="1"/>
          </p:cNvSpPr>
          <p:nvPr/>
        </p:nvSpPr>
        <p:spPr bwMode="auto">
          <a:xfrm>
            <a:off x="404813" y="942304"/>
            <a:ext cx="1010126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9pPr>
          </a:lstStyle>
          <a:p>
            <a:pPr eaLnBrk="1" hangingPunct="1"/>
            <a:r>
              <a:rPr kumimoji="0" lang="zh-CN" altLang="en-US" sz="2000" dirty="0" smtClean="0">
                <a:latin typeface="Calibri Light" panose="020F0302020204030204" pitchFamily="34" charset="0"/>
                <a:ea typeface="微软雅黑" panose="020B0503020204020204" pitchFamily="34" charset="-122"/>
              </a:rPr>
              <a:t>刊</a:t>
            </a:r>
            <a:r>
              <a:rPr kumimoji="0" lang="zh-CN" altLang="en-US" sz="2000" dirty="0">
                <a:latin typeface="Calibri Light" panose="020F0302020204030204" pitchFamily="34" charset="0"/>
                <a:ea typeface="微软雅黑" panose="020B0503020204020204" pitchFamily="34" charset="-122"/>
              </a:rPr>
              <a:t>号查询：支持以ISS</a:t>
            </a:r>
            <a:r>
              <a:rPr kumimoji="0" lang="zh-CN" altLang="en-US" sz="2000" dirty="0" smtClean="0">
                <a:latin typeface="Calibri Light" panose="020F0302020204030204" pitchFamily="34" charset="0"/>
                <a:ea typeface="微软雅黑" panose="020B0503020204020204" pitchFamily="34" charset="-122"/>
              </a:rPr>
              <a:t>N期刊号</a:t>
            </a:r>
            <a:r>
              <a:rPr kumimoji="0" lang="zh-CN" altLang="en-US" sz="2000" dirty="0">
                <a:latin typeface="Calibri Light" panose="020F0302020204030204" pitchFamily="34" charset="0"/>
                <a:ea typeface="微软雅黑" panose="020B0503020204020204" pitchFamily="34" charset="-122"/>
              </a:rPr>
              <a:t>检</a:t>
            </a:r>
            <a:r>
              <a:rPr kumimoji="0" lang="zh-CN" altLang="en-US" sz="2000" dirty="0" smtClean="0">
                <a:latin typeface="Calibri Light" panose="020F0302020204030204" pitchFamily="34" charset="0"/>
                <a:ea typeface="微软雅黑" panose="020B0503020204020204" pitchFamily="34" charset="-122"/>
              </a:rPr>
              <a:t>索（</a:t>
            </a:r>
            <a:r>
              <a:rPr kumimoji="0" lang="en-US" altLang="zh-CN" sz="2000" dirty="0" smtClean="0">
                <a:latin typeface="Calibri Light" panose="020F0302020204030204" pitchFamily="34" charset="0"/>
                <a:ea typeface="微软雅黑" panose="020B0503020204020204" pitchFamily="34" charset="-122"/>
              </a:rPr>
              <a:t>ISSN=</a:t>
            </a:r>
            <a:r>
              <a:rPr kumimoji="0" lang="zh-CN" altLang="en-US" sz="2000" dirty="0" smtClean="0">
                <a:latin typeface="Calibri Light" panose="020F0302020204030204" pitchFamily="34" charset="0"/>
                <a:ea typeface="微软雅黑" panose="020B0503020204020204" pitchFamily="34" charset="-122"/>
              </a:rPr>
              <a:t>期刊的</a:t>
            </a:r>
            <a:r>
              <a:rPr kumimoji="0" lang="en-US" altLang="zh-CN" sz="2000" dirty="0" smtClean="0">
                <a:latin typeface="Calibri Light" panose="020F0302020204030204" pitchFamily="34" charset="0"/>
                <a:ea typeface="微软雅黑" panose="020B0503020204020204" pitchFamily="34" charset="-122"/>
              </a:rPr>
              <a:t>ID</a:t>
            </a:r>
            <a:r>
              <a:rPr kumimoji="0" lang="zh-CN" altLang="en-US" sz="2000" dirty="0" smtClean="0">
                <a:latin typeface="Calibri Light" panose="020F0302020204030204" pitchFamily="34" charset="0"/>
                <a:ea typeface="微软雅黑" panose="020B0503020204020204" pitchFamily="34" charset="-122"/>
              </a:rPr>
              <a:t>）</a:t>
            </a:r>
            <a:endParaRPr kumimoji="0" lang="en-US" altLang="zh-CN" sz="2000" dirty="0">
              <a:latin typeface="Calibri Light" panose="020F0302020204030204" pitchFamily="34" charset="0"/>
              <a:ea typeface="微软雅黑" panose="020B0503020204020204" pitchFamily="34" charset="-122"/>
            </a:endParaRPr>
          </a:p>
          <a:p>
            <a:pPr eaLnBrk="1" hangingPunct="1"/>
            <a:r>
              <a:rPr kumimoji="0" lang="zh-CN" altLang="en-US" sz="2000" dirty="0">
                <a:latin typeface="Calibri Light" panose="020F0302020204030204" pitchFamily="34" charset="0"/>
                <a:ea typeface="微软雅黑" panose="020B0503020204020204" pitchFamily="34" charset="-122"/>
              </a:rPr>
              <a:t>简繁检索：支持简繁中文相互检</a:t>
            </a:r>
            <a:r>
              <a:rPr kumimoji="0" lang="zh-CN" altLang="en-US" sz="2000" dirty="0" smtClean="0">
                <a:latin typeface="Calibri Light" panose="020F0302020204030204" pitchFamily="34" charset="0"/>
                <a:ea typeface="微软雅黑" panose="020B0503020204020204" pitchFamily="34" charset="-122"/>
              </a:rPr>
              <a:t>索（内建词库自动转换）</a:t>
            </a:r>
            <a:endParaRPr kumimoji="0" lang="en-US" altLang="zh-CN" sz="2000" dirty="0">
              <a:latin typeface="Calibri Light" panose="020F030202020403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6" name="群組 5"/>
          <p:cNvGrpSpPr/>
          <p:nvPr/>
        </p:nvGrpSpPr>
        <p:grpSpPr>
          <a:xfrm>
            <a:off x="1211263" y="1752600"/>
            <a:ext cx="10247674" cy="5134337"/>
            <a:chOff x="1211263" y="2070100"/>
            <a:chExt cx="10247674" cy="4816837"/>
          </a:xfrm>
        </p:grpSpPr>
        <p:grpSp>
          <p:nvGrpSpPr>
            <p:cNvPr id="4" name="群組 3"/>
            <p:cNvGrpSpPr/>
            <p:nvPr/>
          </p:nvGrpSpPr>
          <p:grpSpPr>
            <a:xfrm>
              <a:off x="1211263" y="2070100"/>
              <a:ext cx="10247674" cy="4816837"/>
              <a:chOff x="1211263" y="2146300"/>
              <a:chExt cx="10247674" cy="4740637"/>
            </a:xfrm>
          </p:grpSpPr>
          <p:pic>
            <p:nvPicPr>
              <p:cNvPr id="24579" name="图片 2"/>
              <p:cNvPicPr>
                <a:picLocks noChangeAspect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93002"/>
              <a:stretch>
                <a:fillRect/>
              </a:stretch>
            </p:blipFill>
            <p:spPr bwMode="auto">
              <a:xfrm>
                <a:off x="1211263" y="2146300"/>
                <a:ext cx="10247674" cy="3097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" name="圖片 2"/>
              <p:cNvPicPr>
                <a:picLocks noChangeAspect="1"/>
              </p:cNvPicPr>
              <p:nvPr/>
            </p:nvPicPr>
            <p:blipFill rotWithShape="1">
              <a:blip r:embed="rId5"/>
              <a:srcRect b="13089"/>
              <a:stretch>
                <a:fillRect/>
              </a:stretch>
            </p:blipFill>
            <p:spPr>
              <a:xfrm>
                <a:off x="1211263" y="2442258"/>
                <a:ext cx="10247674" cy="4444679"/>
              </a:xfrm>
              <a:prstGeom prst="rect">
                <a:avLst/>
              </a:prstGeom>
            </p:spPr>
          </p:pic>
        </p:grpSp>
        <p:sp>
          <p:nvSpPr>
            <p:cNvPr id="11" name="矩形 10"/>
            <p:cNvSpPr/>
            <p:nvPr/>
          </p:nvSpPr>
          <p:spPr>
            <a:xfrm>
              <a:off x="7962899" y="3774071"/>
              <a:ext cx="1371601" cy="416929"/>
            </a:xfrm>
            <a:prstGeom prst="rect">
              <a:avLst/>
            </a:prstGeom>
            <a:noFill/>
            <a:ln w="762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" name="文字方塊 4"/>
            <p:cNvSpPr txBox="1"/>
            <p:nvPr/>
          </p:nvSpPr>
          <p:spPr>
            <a:xfrm>
              <a:off x="9461500" y="3774071"/>
              <a:ext cx="1752600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600" b="1" dirty="0" smtClean="0">
                  <a:solidFill>
                    <a:srgbClr val="FF0000"/>
                  </a:solidFill>
                </a:rPr>
                <a:t>更多选项</a:t>
              </a:r>
              <a:endParaRPr lang="zh-TW" altLang="en-US" sz="2600" b="1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1"/>
          <a:srcRect l="17820" t="8917" r="20385" b="5384"/>
          <a:stretch>
            <a:fillRect/>
          </a:stretch>
        </p:blipFill>
        <p:spPr>
          <a:xfrm>
            <a:off x="1107831" y="722925"/>
            <a:ext cx="9798058" cy="5914291"/>
          </a:xfrm>
          <a:prstGeom prst="rect">
            <a:avLst/>
          </a:prstGeom>
        </p:spPr>
      </p:pic>
      <p:grpSp>
        <p:nvGrpSpPr>
          <p:cNvPr id="3" name="组合 22"/>
          <p:cNvGrpSpPr/>
          <p:nvPr>
            <p:custDataLst>
              <p:tags r:id="rId2"/>
            </p:custDataLst>
          </p:nvPr>
        </p:nvGrpSpPr>
        <p:grpSpPr bwMode="auto">
          <a:xfrm>
            <a:off x="218422" y="117473"/>
            <a:ext cx="7136731" cy="430213"/>
            <a:chOff x="2959416" y="3179980"/>
            <a:chExt cx="4010536" cy="430808"/>
          </a:xfrm>
        </p:grpSpPr>
        <p:sp>
          <p:nvSpPr>
            <p:cNvPr id="5" name="直接连接符 45"/>
            <p:cNvSpPr>
              <a:spLocks noChangeShapeType="1"/>
            </p:cNvSpPr>
            <p:nvPr>
              <p:custDataLst>
                <p:tags r:id="rId3"/>
              </p:custDataLst>
            </p:nvPr>
          </p:nvSpPr>
          <p:spPr bwMode="auto">
            <a:xfrm>
              <a:off x="2959416" y="3610788"/>
              <a:ext cx="3886744" cy="0"/>
            </a:xfrm>
            <a:prstGeom prst="line">
              <a:avLst/>
            </a:prstGeom>
            <a:noFill/>
            <a:ln w="28575" cap="flat" cmpd="sng">
              <a:solidFill>
                <a:schemeClr val="bg1">
                  <a:lumMod val="65000"/>
                </a:schemeClr>
              </a:solidFill>
              <a:bevel/>
            </a:ln>
          </p:spPr>
          <p:txBody>
            <a:bodyPr>
              <a:normAutofit fontScale="25000" lnSpcReduction="20000"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  <p:sp>
          <p:nvSpPr>
            <p:cNvPr id="6" name="文本框 26"/>
            <p:cNvSpPr txBox="1"/>
            <p:nvPr>
              <p:custDataLst>
                <p:tags r:id="rId4"/>
              </p:custDataLst>
            </p:nvPr>
          </p:nvSpPr>
          <p:spPr>
            <a:xfrm>
              <a:off x="2983222" y="3179980"/>
              <a:ext cx="3986730" cy="368809"/>
            </a:xfrm>
            <a:prstGeom prst="rect">
              <a:avLst/>
            </a:prstGeom>
            <a:noFill/>
            <a:ln>
              <a:noFill/>
            </a:ln>
          </p:spPr>
          <p:txBody>
            <a:bodyPr/>
            <a:lstStyle/>
            <a:p>
              <a:pPr fontAlgn="auto">
                <a:lnSpc>
                  <a:spcPts val="23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CN" altLang="en-US" sz="28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运用：三种检索选择之</a:t>
              </a:r>
              <a:r>
                <a:rPr kumimoji="0" lang="en-US" altLang="zh-CN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3</a:t>
              </a:r>
              <a:r>
                <a:rPr kumimoji="0" lang="zh-CN" altLang="en-US" sz="28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：高级检索</a:t>
              </a:r>
              <a:endParaRPr kumimoji="0"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2133015" y="1299278"/>
            <a:ext cx="1232485" cy="415222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字方塊 7"/>
          <p:cNvSpPr txBox="1"/>
          <p:nvPr/>
        </p:nvSpPr>
        <p:spPr>
          <a:xfrm>
            <a:off x="447431" y="1714500"/>
            <a:ext cx="157734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00" b="1" dirty="0" smtClean="0">
                <a:solidFill>
                  <a:srgbClr val="FF0000"/>
                </a:solidFill>
              </a:rPr>
              <a:t>高级检索</a:t>
            </a:r>
            <a:endParaRPr lang="zh-TW" altLang="en-US" sz="2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1"/>
          <a:srcRect l="21180" t="9507" r="23680" b="7778"/>
          <a:stretch>
            <a:fillRect/>
          </a:stretch>
        </p:blipFill>
        <p:spPr>
          <a:xfrm>
            <a:off x="1257300" y="711200"/>
            <a:ext cx="9500244" cy="5905500"/>
          </a:xfrm>
          <a:prstGeom prst="rect">
            <a:avLst/>
          </a:prstGeom>
        </p:spPr>
      </p:pic>
      <p:grpSp>
        <p:nvGrpSpPr>
          <p:cNvPr id="4" name="组合 22"/>
          <p:cNvGrpSpPr/>
          <p:nvPr>
            <p:custDataLst>
              <p:tags r:id="rId2"/>
            </p:custDataLst>
          </p:nvPr>
        </p:nvGrpSpPr>
        <p:grpSpPr bwMode="auto">
          <a:xfrm>
            <a:off x="218422" y="117473"/>
            <a:ext cx="7136731" cy="430213"/>
            <a:chOff x="2959416" y="3179980"/>
            <a:chExt cx="4010536" cy="430808"/>
          </a:xfrm>
        </p:grpSpPr>
        <p:sp>
          <p:nvSpPr>
            <p:cNvPr id="5" name="直接连接符 45"/>
            <p:cNvSpPr>
              <a:spLocks noChangeShapeType="1"/>
            </p:cNvSpPr>
            <p:nvPr>
              <p:custDataLst>
                <p:tags r:id="rId3"/>
              </p:custDataLst>
            </p:nvPr>
          </p:nvSpPr>
          <p:spPr bwMode="auto">
            <a:xfrm>
              <a:off x="2959416" y="3610788"/>
              <a:ext cx="3886744" cy="0"/>
            </a:xfrm>
            <a:prstGeom prst="line">
              <a:avLst/>
            </a:prstGeom>
            <a:noFill/>
            <a:ln w="28575" cap="flat" cmpd="sng">
              <a:solidFill>
                <a:schemeClr val="bg1">
                  <a:lumMod val="65000"/>
                </a:schemeClr>
              </a:solidFill>
              <a:bevel/>
            </a:ln>
          </p:spPr>
          <p:txBody>
            <a:bodyPr>
              <a:normAutofit fontScale="25000" lnSpcReduction="20000"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  <p:sp>
          <p:nvSpPr>
            <p:cNvPr id="6" name="文本框 26"/>
            <p:cNvSpPr txBox="1"/>
            <p:nvPr>
              <p:custDataLst>
                <p:tags r:id="rId4"/>
              </p:custDataLst>
            </p:nvPr>
          </p:nvSpPr>
          <p:spPr>
            <a:xfrm>
              <a:off x="2983222" y="3179980"/>
              <a:ext cx="3986730" cy="368809"/>
            </a:xfrm>
            <a:prstGeom prst="rect">
              <a:avLst/>
            </a:prstGeom>
            <a:noFill/>
            <a:ln>
              <a:noFill/>
            </a:ln>
          </p:spPr>
          <p:txBody>
            <a:bodyPr/>
            <a:lstStyle/>
            <a:p>
              <a:pPr fontAlgn="auto">
                <a:lnSpc>
                  <a:spcPts val="23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CN" altLang="en-US" sz="2800" b="1" dirty="0" smtClean="0">
                  <a:solidFill>
                    <a:srgbClr val="FF0000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运用：浏览（四种浏览选项</a:t>
              </a:r>
              <a:r>
                <a:rPr kumimoji="0" lang="en-US" altLang="zh-CN" sz="2800" b="1" dirty="0" smtClean="0">
                  <a:solidFill>
                    <a:srgbClr val="FF0000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/</a:t>
              </a:r>
              <a:r>
                <a:rPr kumimoji="0" lang="zh-CN" altLang="en-US" sz="2800" b="1" dirty="0" smtClean="0">
                  <a:solidFill>
                    <a:srgbClr val="FF0000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收录核心介绍）</a:t>
              </a:r>
              <a:endParaRPr kumimoji="0" lang="zh-CN" altLang="en-US" sz="2800" b="1" dirty="0">
                <a:solidFill>
                  <a:srgbClr val="FF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1540559" y="1184978"/>
            <a:ext cx="758142" cy="453322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字方塊 7"/>
          <p:cNvSpPr txBox="1"/>
          <p:nvPr/>
        </p:nvSpPr>
        <p:spPr>
          <a:xfrm>
            <a:off x="260785" y="1115080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浏览</a:t>
            </a:r>
            <a:endParaRPr lang="zh-TW" altLang="en-US" sz="2800" b="1" dirty="0">
              <a:solidFill>
                <a:srgbClr val="FF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9556799" y="4622800"/>
            <a:ext cx="704801" cy="327660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文字方塊 2"/>
          <p:cNvSpPr txBox="1"/>
          <p:nvPr/>
        </p:nvSpPr>
        <p:spPr>
          <a:xfrm>
            <a:off x="10279076" y="4622800"/>
            <a:ext cx="14528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n>
                  <a:solidFill>
                    <a:srgbClr val="00B050"/>
                  </a:solidFill>
                </a:ln>
                <a:solidFill>
                  <a:schemeClr val="accent4">
                    <a:lumMod val="75000"/>
                  </a:schemeClr>
                </a:solidFill>
              </a:rPr>
              <a:t>点我看收录的清单</a:t>
            </a:r>
            <a:endParaRPr lang="zh-TW" altLang="en-US" sz="2000" b="1" dirty="0">
              <a:ln>
                <a:solidFill>
                  <a:srgbClr val="00B050"/>
                </a:solidFill>
              </a:ln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540559" y="2725614"/>
            <a:ext cx="692687" cy="232141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文字方塊 10"/>
          <p:cNvSpPr txBox="1"/>
          <p:nvPr/>
        </p:nvSpPr>
        <p:spPr>
          <a:xfrm>
            <a:off x="260785" y="2682944"/>
            <a:ext cx="13221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n>
                  <a:solidFill>
                    <a:srgbClr val="00B050"/>
                  </a:solidFill>
                </a:ln>
                <a:solidFill>
                  <a:schemeClr val="accent4">
                    <a:lumMod val="75000"/>
                  </a:schemeClr>
                </a:solidFill>
              </a:rPr>
              <a:t>主题浏览</a:t>
            </a:r>
            <a:endParaRPr lang="zh-TW" altLang="en-US" sz="2000" b="1" dirty="0">
              <a:ln>
                <a:solidFill>
                  <a:srgbClr val="00B050"/>
                </a:solidFill>
              </a:ln>
              <a:solidFill>
                <a:schemeClr val="accent4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1"/>
          <p:cNvGrpSpPr/>
          <p:nvPr/>
        </p:nvGrpSpPr>
        <p:grpSpPr>
          <a:xfrm>
            <a:off x="3352954" y="2000407"/>
            <a:ext cx="3546638" cy="3713730"/>
            <a:chOff x="2768513" y="1464439"/>
            <a:chExt cx="4458337" cy="3713731"/>
          </a:xfrm>
        </p:grpSpPr>
        <p:sp>
          <p:nvSpPr>
            <p:cNvPr id="3" name="Oval 38@|1FFC:3675918|FBC:16777215|LFC:192|LBC:16777215"/>
            <p:cNvSpPr/>
            <p:nvPr/>
          </p:nvSpPr>
          <p:spPr bwMode="auto">
            <a:xfrm>
              <a:off x="2768513" y="1464439"/>
              <a:ext cx="4239276" cy="127539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315B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990" b="1" dirty="0">
                  <a:solidFill>
                    <a:srgbClr val="FF0000"/>
                  </a:solidFill>
                </a:rPr>
                <a:t>简繁互查</a:t>
              </a:r>
              <a:endParaRPr lang="en-US" altLang="zh-TW" sz="3990" b="1" dirty="0">
                <a:solidFill>
                  <a:srgbClr val="FF0000"/>
                </a:solidFill>
              </a:endParaRPr>
            </a:p>
          </p:txBody>
        </p:sp>
        <p:sp>
          <p:nvSpPr>
            <p:cNvPr id="4" name="TextBox 13@|17FFC:16777215|FBC:16777215|LFC:16777215|LBC:16777215"/>
            <p:cNvSpPr txBox="1"/>
            <p:nvPr/>
          </p:nvSpPr>
          <p:spPr bwMode="auto">
            <a:xfrm>
              <a:off x="2905830" y="3056306"/>
              <a:ext cx="4321020" cy="2121864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zh-CN" altLang="en-US" sz="2540" b="1" dirty="0" smtClean="0">
                  <a:solidFill>
                    <a:srgbClr val="0070C0"/>
                  </a:solidFill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内建两岸用语对应词库</a:t>
              </a:r>
              <a:endParaRPr lang="en-US" altLang="zh-CN" sz="2540" b="1" dirty="0" smtClean="0">
                <a:solidFill>
                  <a:srgbClr val="0070C0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endParaRPr>
            </a:p>
            <a:p>
              <a:pPr lvl="0"/>
              <a:r>
                <a:rPr lang="zh-CN" altLang="en-US" sz="2540" b="1" dirty="0" smtClean="0"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包含</a:t>
              </a:r>
              <a:r>
                <a:rPr lang="zh-CN" altLang="en-US" sz="2540" b="1" dirty="0"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：</a:t>
              </a:r>
              <a:r>
                <a:rPr lang="zh-TW" altLang="en-US" sz="2540" b="1" dirty="0"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字对字</a:t>
              </a:r>
              <a:r>
                <a:rPr lang="zh-CN" altLang="en-US" sz="2540" b="1" dirty="0"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、</a:t>
              </a:r>
              <a:r>
                <a:rPr lang="zh-TW" altLang="en-US" sz="2540" b="1" dirty="0"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词对词。</a:t>
              </a:r>
              <a:endParaRPr lang="en-US" altLang="zh-TW" sz="2540" b="1" dirty="0">
                <a:latin typeface="Microsoft JhengHei" panose="020B0604030504040204" pitchFamily="34" charset="-120"/>
                <a:ea typeface="Microsoft JhengHei" panose="020B0604030504040204" pitchFamily="34" charset="-120"/>
              </a:endParaRPr>
            </a:p>
            <a:p>
              <a:pPr lvl="0"/>
              <a:r>
                <a:rPr lang="zh-TW" altLang="zh-TW" sz="2175" dirty="0"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输入</a:t>
              </a:r>
              <a:r>
                <a:rPr lang="zh-CN" altLang="en-US" sz="2175" dirty="0"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内地</a:t>
              </a:r>
              <a:r>
                <a:rPr lang="zh-TW" altLang="zh-TW" sz="2175" dirty="0"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用语，也可检索出繁体中文</a:t>
              </a:r>
              <a:r>
                <a:rPr lang="zh-TW" altLang="en-US" sz="2175" dirty="0"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内容</a:t>
              </a:r>
              <a:r>
                <a:rPr lang="zh-CN" altLang="en-US" sz="2175" dirty="0"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。</a:t>
              </a:r>
              <a:endParaRPr lang="en-US" altLang="zh-CN" sz="2175" dirty="0">
                <a:latin typeface="Microsoft JhengHei" panose="020B0604030504040204" pitchFamily="34" charset="-120"/>
                <a:ea typeface="Microsoft JhengHei" panose="020B0604030504040204" pitchFamily="34" charset="-120"/>
              </a:endParaRPr>
            </a:p>
            <a:p>
              <a:pPr lvl="0"/>
              <a:r>
                <a:rPr lang="zh-CN" altLang="en-US" sz="2175" dirty="0"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如：信息</a:t>
              </a:r>
              <a:r>
                <a:rPr lang="zh-CN" altLang="en-US" sz="2175" dirty="0" smtClean="0"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与</a:t>
              </a:r>
              <a:r>
                <a:rPr lang="zh-CN" altLang="en-US" sz="2175" dirty="0"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资讯</a:t>
              </a:r>
              <a:r>
                <a:rPr lang="zh-CN" altLang="en-US" sz="2175" dirty="0" smtClean="0"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、</a:t>
              </a:r>
              <a:r>
                <a:rPr lang="zh-CN" altLang="en-US" sz="2175" dirty="0"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计算机</a:t>
              </a:r>
              <a:r>
                <a:rPr lang="zh-CN" altLang="en-US" sz="2175" dirty="0" smtClean="0"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与</a:t>
              </a:r>
              <a:r>
                <a:rPr lang="zh-CN" altLang="en-US" sz="2175" dirty="0"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电脑</a:t>
              </a:r>
              <a:r>
                <a:rPr lang="zh-CN" altLang="en-US" sz="2175" dirty="0" smtClean="0"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、纳米与奈米等</a:t>
              </a:r>
              <a:r>
                <a:rPr lang="zh-TW" altLang="en-US" sz="2175" dirty="0"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。</a:t>
              </a:r>
              <a:endParaRPr lang="zh-TW" altLang="en-US" sz="2175" dirty="0">
                <a:latin typeface="Microsoft JhengHei" panose="020B0604030504040204" pitchFamily="34" charset="-120"/>
                <a:ea typeface="Microsoft JhengHei" panose="020B0604030504040204" pitchFamily="34" charset="-120"/>
              </a:endParaRPr>
            </a:p>
          </p:txBody>
        </p:sp>
      </p:grpSp>
      <p:grpSp>
        <p:nvGrpSpPr>
          <p:cNvPr id="5" name="群組 4"/>
          <p:cNvGrpSpPr/>
          <p:nvPr/>
        </p:nvGrpSpPr>
        <p:grpSpPr>
          <a:xfrm>
            <a:off x="1071735" y="972346"/>
            <a:ext cx="1537086" cy="1779000"/>
            <a:chOff x="4683347" y="2789354"/>
            <a:chExt cx="2116137" cy="2054803"/>
          </a:xfrm>
        </p:grpSpPr>
        <p:sp>
          <p:nvSpPr>
            <p:cNvPr id="6" name="Oval 2@|1FFC:192|FBC:16777215|LFC:192|LBC:16777215"/>
            <p:cNvSpPr/>
            <p:nvPr/>
          </p:nvSpPr>
          <p:spPr bwMode="auto">
            <a:xfrm>
              <a:off x="4683347" y="2789354"/>
              <a:ext cx="2116137" cy="205480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315B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935" dirty="0">
                <a:solidFill>
                  <a:prstClr val="white"/>
                </a:solidFill>
              </a:endParaRPr>
            </a:p>
          </p:txBody>
        </p:sp>
        <p:sp>
          <p:nvSpPr>
            <p:cNvPr id="7" name="文字方塊 6"/>
            <p:cNvSpPr txBox="1"/>
            <p:nvPr/>
          </p:nvSpPr>
          <p:spPr>
            <a:xfrm>
              <a:off x="4837639" y="3285625"/>
              <a:ext cx="1777918" cy="126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65" b="1" dirty="0"/>
                <a:t>内地</a:t>
              </a:r>
              <a:r>
                <a:rPr lang="zh-CN" altLang="en-US" sz="3265" b="1" dirty="0" smtClean="0"/>
                <a:t>专</a:t>
              </a:r>
              <a:r>
                <a:rPr lang="zh-CN" altLang="en-US" sz="3265" b="1" dirty="0"/>
                <a:t>属</a:t>
              </a:r>
              <a:endParaRPr lang="zh-TW" altLang="en-US" sz="3265" b="1" dirty="0"/>
            </a:p>
          </p:txBody>
        </p:sp>
      </p:grpSp>
      <p:pic>
        <p:nvPicPr>
          <p:cNvPr id="8" name="圖片 7" descr="ALCN平台LOGO(簡)"/>
          <p:cNvPicPr>
            <a:picLocks noChangeAspect="1"/>
          </p:cNvPicPr>
          <p:nvPr/>
        </p:nvPicPr>
        <p:blipFill>
          <a:blip r:embed="rId1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697994" y="244776"/>
            <a:ext cx="7188626" cy="672308"/>
          </a:xfrm>
          <a:prstGeom prst="rect">
            <a:avLst/>
          </a:prstGeom>
        </p:spPr>
      </p:pic>
      <p:grpSp>
        <p:nvGrpSpPr>
          <p:cNvPr id="9" name="组合 1"/>
          <p:cNvGrpSpPr/>
          <p:nvPr/>
        </p:nvGrpSpPr>
        <p:grpSpPr bwMode="auto">
          <a:xfrm>
            <a:off x="1372149" y="0"/>
            <a:ext cx="914731" cy="1312047"/>
            <a:chOff x="1543916" y="2206701"/>
            <a:chExt cx="1983977" cy="2028404"/>
          </a:xfrm>
        </p:grpSpPr>
        <p:sp>
          <p:nvSpPr>
            <p:cNvPr id="10" name="Shape 4113@|5FFC:192|FBC:16777215|LFC:16777215|LBC:16777215"/>
            <p:cNvSpPr/>
            <p:nvPr/>
          </p:nvSpPr>
          <p:spPr>
            <a:xfrm>
              <a:off x="1543916" y="2206701"/>
              <a:ext cx="1983977" cy="20284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315B2F"/>
            </a:solidFill>
            <a:ln w="12700">
              <a:miter lim="400000"/>
            </a:ln>
          </p:spPr>
          <p:txBody>
            <a:bodyPr lIns="34554" tIns="34554" rIns="34554" bIns="34554" anchor="ctr"/>
            <a:lstStyle/>
            <a:p>
              <a:pPr defTabSz="553085" fontAlgn="auto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1450" kern="0" dirty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11" name="TextBox 24@|17FFC:16777215|FBC:16777215|LFC:16777215|LBC:16777215"/>
            <p:cNvSpPr txBox="1">
              <a:spLocks noChangeArrowheads="1"/>
            </p:cNvSpPr>
            <p:nvPr/>
          </p:nvSpPr>
          <p:spPr bwMode="auto">
            <a:xfrm>
              <a:off x="2006950" y="2692944"/>
              <a:ext cx="1057910" cy="58267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0" tIns="0" rIns="0" bIns="0">
              <a:spAutoFit/>
            </a:bodyPr>
            <a:lstStyle/>
            <a:p>
              <a:pPr algn="ctr" defTabSz="551180"/>
              <a:r>
                <a:rPr lang="en-GB" altLang="zh-CN" sz="2450" b="1" dirty="0">
                  <a:solidFill>
                    <a:srgbClr val="FFFFFF"/>
                  </a:solidFill>
                  <a:latin typeface="微软雅黑" panose="020B0503020204020204" pitchFamily="34" charset="-122"/>
                </a:rPr>
                <a:t>1</a:t>
              </a:r>
              <a:endParaRPr lang="en-GB" altLang="zh-CN" sz="2450" b="1" dirty="0">
                <a:solidFill>
                  <a:srgbClr val="FFFFFF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2" name="群組 11"/>
          <p:cNvGrpSpPr/>
          <p:nvPr/>
        </p:nvGrpSpPr>
        <p:grpSpPr>
          <a:xfrm>
            <a:off x="7443461" y="2063502"/>
            <a:ext cx="4124597" cy="2561070"/>
            <a:chOff x="6749223" y="2090569"/>
            <a:chExt cx="4547559" cy="2823698"/>
          </a:xfrm>
        </p:grpSpPr>
        <p:sp>
          <p:nvSpPr>
            <p:cNvPr id="13" name="Oval 38@|1FFC:3675918|FBC:16777215|LFC:192|LBC:16777215"/>
            <p:cNvSpPr/>
            <p:nvPr/>
          </p:nvSpPr>
          <p:spPr bwMode="auto">
            <a:xfrm>
              <a:off x="6749223" y="2090569"/>
              <a:ext cx="4202995" cy="168554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315B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TW" altLang="en-US" sz="3990" b="1" dirty="0">
                  <a:solidFill>
                    <a:srgbClr val="FF0000"/>
                  </a:solidFill>
                </a:rPr>
                <a:t>全文</a:t>
              </a:r>
              <a:r>
                <a:rPr lang="zh-CN" altLang="en-US" sz="3990" b="1" dirty="0">
                  <a:solidFill>
                    <a:srgbClr val="FF0000"/>
                  </a:solidFill>
                </a:rPr>
                <a:t>简</a:t>
              </a:r>
              <a:r>
                <a:rPr lang="zh-CN" altLang="en-US" sz="3990" b="1" dirty="0" smtClean="0">
                  <a:solidFill>
                    <a:srgbClr val="FF0000"/>
                  </a:solidFill>
                </a:rPr>
                <a:t>繁阅读选</a:t>
              </a:r>
              <a:r>
                <a:rPr lang="zh-CN" altLang="en-US" sz="3990" b="1" dirty="0">
                  <a:solidFill>
                    <a:srgbClr val="FF0000"/>
                  </a:solidFill>
                </a:rPr>
                <a:t>择</a:t>
              </a:r>
              <a:endParaRPr lang="en-US" altLang="zh-TW" sz="3990" b="1" dirty="0">
                <a:solidFill>
                  <a:srgbClr val="FF0000"/>
                </a:solidFill>
              </a:endParaRPr>
            </a:p>
          </p:txBody>
        </p:sp>
        <p:sp>
          <p:nvSpPr>
            <p:cNvPr id="14" name="TextBox 13@|17FFC:16777215|FBC:16777215|LFC:16777215|LBC:16777215"/>
            <p:cNvSpPr txBox="1"/>
            <p:nvPr/>
          </p:nvSpPr>
          <p:spPr bwMode="auto">
            <a:xfrm>
              <a:off x="7264335" y="4052349"/>
              <a:ext cx="4032447" cy="861918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zh-CN" altLang="en-US" sz="2540" dirty="0"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可选择以繁体或简体</a:t>
              </a:r>
              <a:endParaRPr lang="en-US" altLang="zh-CN" sz="2540" dirty="0">
                <a:latin typeface="Microsoft JhengHei" panose="020B0604030504040204" pitchFamily="34" charset="-120"/>
                <a:ea typeface="Microsoft JhengHei" panose="020B0604030504040204" pitchFamily="34" charset="-120"/>
              </a:endParaRPr>
            </a:p>
            <a:p>
              <a:pPr lvl="0"/>
              <a:r>
                <a:rPr lang="zh-TW" altLang="en-US" sz="2540" dirty="0"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在线</a:t>
              </a:r>
              <a:r>
                <a:rPr lang="zh-CN" altLang="en-US" sz="2540" dirty="0"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阅读全文。</a:t>
              </a:r>
              <a:endParaRPr lang="zh-TW" altLang="en-US" sz="2540" dirty="0">
                <a:latin typeface="Microsoft JhengHei" panose="020B0604030504040204" pitchFamily="34" charset="-120"/>
                <a:ea typeface="Microsoft JhengHei" panose="020B0604030504040204" pitchFamily="34" charset="-12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0400" y="806245"/>
            <a:ext cx="10414000" cy="6051755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570268" y="68826"/>
            <a:ext cx="1039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0070C0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为大陆用户开发的专属功能</a:t>
            </a:r>
            <a:r>
              <a:rPr lang="en-US" altLang="zh-CN" sz="3600" b="1" dirty="0" smtClean="0">
                <a:solidFill>
                  <a:srgbClr val="0070C0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1</a:t>
            </a:r>
            <a:r>
              <a:rPr lang="zh-CN" altLang="en-US" sz="3600" b="1" dirty="0" smtClean="0">
                <a:solidFill>
                  <a:srgbClr val="0070C0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：</a:t>
            </a:r>
            <a:r>
              <a:rPr lang="zh-CN" altLang="en-US" sz="3600" b="1" dirty="0" smtClean="0">
                <a:solidFill>
                  <a:srgbClr val="C00000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用语转换</a:t>
            </a:r>
            <a:endParaRPr lang="en-US" altLang="zh-CN" sz="3600" b="1" dirty="0" smtClean="0">
              <a:solidFill>
                <a:srgbClr val="C00000"/>
              </a:solidFill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570268" y="68826"/>
            <a:ext cx="87998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0070C0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为大陆用户开发的专属功能</a:t>
            </a:r>
            <a:r>
              <a:rPr lang="en-US" altLang="zh-CN" sz="3600" b="1" dirty="0" smtClean="0">
                <a:solidFill>
                  <a:srgbClr val="0070C0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</a:t>
            </a:r>
            <a:r>
              <a:rPr lang="zh-CN" altLang="en-US" sz="3600" b="1" dirty="0" smtClean="0">
                <a:solidFill>
                  <a:srgbClr val="0070C0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：</a:t>
            </a:r>
            <a:r>
              <a:rPr lang="zh-CN" altLang="en-US" sz="3600" b="1" dirty="0" smtClean="0">
                <a:solidFill>
                  <a:srgbClr val="C00000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阅读转换</a:t>
            </a:r>
            <a:endParaRPr lang="en-US" altLang="zh-CN" sz="3600" b="1" dirty="0" smtClean="0">
              <a:solidFill>
                <a:srgbClr val="C00000"/>
              </a:solidFill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  <p:pic>
        <p:nvPicPr>
          <p:cNvPr id="3" name="图片 1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213" y="1206500"/>
            <a:ext cx="10364787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4862" y="792674"/>
            <a:ext cx="3441138" cy="242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1"/>
          <a:srcRect l="20669" t="8371" r="22732" b="11784"/>
          <a:stretch>
            <a:fillRect/>
          </a:stretch>
        </p:blipFill>
        <p:spPr>
          <a:xfrm>
            <a:off x="1816100" y="723900"/>
            <a:ext cx="9588499" cy="6045200"/>
          </a:xfrm>
          <a:prstGeom prst="rect">
            <a:avLst/>
          </a:prstGeom>
        </p:spPr>
      </p:pic>
      <p:sp>
        <p:nvSpPr>
          <p:cNvPr id="3" name="文本框 26"/>
          <p:cNvSpPr txBox="1"/>
          <p:nvPr>
            <p:custDataLst>
              <p:tags r:id="rId2"/>
            </p:custDataLst>
          </p:nvPr>
        </p:nvSpPr>
        <p:spPr bwMode="auto">
          <a:xfrm>
            <a:off x="274767" y="244474"/>
            <a:ext cx="5338633" cy="3683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3200" b="1" dirty="0">
                <a:solidFill>
                  <a:srgbClr val="FF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疑难杂</a:t>
            </a:r>
            <a:r>
              <a:rPr kumimoji="0" lang="zh-CN" altLang="en-US" sz="3200" b="1" dirty="0" smtClean="0">
                <a:solidFill>
                  <a:srgbClr val="FF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症：客服中心</a:t>
            </a:r>
            <a:endParaRPr kumimoji="0" lang="zh-CN" altLang="en-US" sz="3200" b="1" dirty="0">
              <a:solidFill>
                <a:srgbClr val="FF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995459" y="1363990"/>
            <a:ext cx="758142" cy="453322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9188885" y="1873833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客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服中心</a:t>
            </a:r>
            <a:endParaRPr lang="zh-TW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5284788" y="3077557"/>
            <a:ext cx="5580062" cy="68223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zh-CN" sz="3200" dirty="0">
              <a:solidFill>
                <a:schemeClr val="tx1">
                  <a:lumMod val="95000"/>
                  <a:lumOff val="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3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如何投稿</a:t>
            </a:r>
            <a:r>
              <a:rPr kumimoji="0" lang="en-US" altLang="zh-CN" sz="4000" b="1" dirty="0" smtClean="0">
                <a:solidFill>
                  <a:srgbClr val="FF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CSSCI</a:t>
            </a:r>
            <a:r>
              <a:rPr kumimoji="0" lang="zh-CN" altLang="en-US" sz="3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台湾刊</a:t>
            </a:r>
            <a:endParaRPr kumimoji="0" lang="zh-CN" alt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0723" name="TextBox 18"/>
          <p:cNvSpPr txBox="1">
            <a:spLocks noChangeArrowheads="1"/>
          </p:cNvSpPr>
          <p:nvPr/>
        </p:nvSpPr>
        <p:spPr bwMode="auto">
          <a:xfrm>
            <a:off x="4416425" y="2967038"/>
            <a:ext cx="86836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1pPr>
            <a:lvl2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9pPr>
          </a:lstStyle>
          <a:p>
            <a:pPr lvl="1" eaLnBrk="1" hangingPunct="1"/>
            <a:r>
              <a:rPr kumimoji="0" lang="en-US" altLang="zh-CN" sz="5400" dirty="0">
                <a:solidFill>
                  <a:srgbClr val="7F7F7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|</a:t>
            </a:r>
            <a:endParaRPr kumimoji="0" lang="zh-CN" altLang="en-US" sz="5400">
              <a:solidFill>
                <a:srgbClr val="7F7F7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0724" name="TextBox 18"/>
          <p:cNvSpPr txBox="1">
            <a:spLocks noChangeArrowheads="1"/>
          </p:cNvSpPr>
          <p:nvPr/>
        </p:nvSpPr>
        <p:spPr bwMode="auto">
          <a:xfrm>
            <a:off x="4286250" y="2705100"/>
            <a:ext cx="998538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9pPr>
          </a:lstStyle>
          <a:p>
            <a:pPr eaLnBrk="1" hangingPunct="1"/>
            <a:r>
              <a:rPr kumimoji="0" lang="en-US" altLang="zh-CN" sz="8800" dirty="0">
                <a:solidFill>
                  <a:srgbClr val="7F7F7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</a:t>
            </a:r>
            <a:endParaRPr kumimoji="0" lang="zh-CN" altLang="en-US" sz="8800">
              <a:solidFill>
                <a:srgbClr val="7F7F7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0725" name="TextBox 18"/>
          <p:cNvSpPr txBox="1">
            <a:spLocks noChangeArrowheads="1"/>
          </p:cNvSpPr>
          <p:nvPr/>
        </p:nvSpPr>
        <p:spPr bwMode="auto">
          <a:xfrm>
            <a:off x="1749425" y="204788"/>
            <a:ext cx="1735138" cy="644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9pPr>
          </a:lstStyle>
          <a:p>
            <a:pPr eaLnBrk="1" hangingPunct="1"/>
            <a:r>
              <a:rPr kumimoji="0" lang="en-US" altLang="zh-CN" sz="41300" dirty="0">
                <a:solidFill>
                  <a:srgbClr val="79ACC9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</a:t>
            </a:r>
            <a:endParaRPr kumimoji="0" lang="zh-CN" altLang="en-US" sz="8800" dirty="0">
              <a:solidFill>
                <a:srgbClr val="79ACC9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63154" y="1255561"/>
            <a:ext cx="7855052" cy="1419545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758756" y="191846"/>
            <a:ext cx="106420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关</a:t>
            </a:r>
            <a:r>
              <a:rPr lang="zh-CN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于</a:t>
            </a:r>
            <a:r>
              <a:rPr lang="en-US" altLang="zh-CN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CSSCI</a:t>
            </a:r>
            <a:r>
              <a:rPr lang="zh-CN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收录台湾学术期刊的公告 </a:t>
            </a:r>
            <a:r>
              <a:rPr lang="en-US" altLang="zh-CN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2019.07.11</a:t>
            </a:r>
            <a:endParaRPr lang="zh-TW" alt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/>
          <a:srcRect l="-99" t="14585" r="99" b="1646"/>
          <a:stretch>
            <a:fillRect/>
          </a:stretch>
        </p:blipFill>
        <p:spPr>
          <a:xfrm>
            <a:off x="758756" y="2675106"/>
            <a:ext cx="9863848" cy="39575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任意多边形 66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2" name="组合 67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69" name="任意多边形 68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70" name="任意多边形 69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71" name="任意多边形 70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72" name="任意多边形 71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73" name="任意多边形 72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74" name="任意多边形 73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</p:grpSp>
      <p:cxnSp>
        <p:nvCxnSpPr>
          <p:cNvPr id="75" name="直接连接符 74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表格 24"/>
          <p:cNvGraphicFramePr>
            <a:graphicFrameLocks noGrp="1"/>
          </p:cNvGraphicFramePr>
          <p:nvPr/>
        </p:nvGraphicFramePr>
        <p:xfrm>
          <a:off x="625930" y="1164648"/>
          <a:ext cx="10750402" cy="4759462"/>
        </p:xfrm>
        <a:graphic>
          <a:graphicData uri="http://schemas.openxmlformats.org/drawingml/2006/table">
            <a:tbl>
              <a:tblPr firstRow="1" firstCol="1" bandRow="1">
                <a:tableStyleId>{5FD0F851-EC5A-4D38-B0AD-8093EC10F338}</a:tableStyleId>
              </a:tblPr>
              <a:tblGrid>
                <a:gridCol w="1357729"/>
                <a:gridCol w="2675677"/>
                <a:gridCol w="3236007"/>
                <a:gridCol w="3480989"/>
              </a:tblGrid>
              <a:tr h="1105790">
                <a:tc gridSpan="4">
                  <a:txBody>
                    <a:bodyPr/>
                    <a:lstStyle/>
                    <a:p>
                      <a:pPr algn="ctr"/>
                      <a:r>
                        <a:rPr lang="zh-CN" altLang="en-US" sz="4000" dirty="0">
                          <a:solidFill>
                            <a:srgbClr val="0070C0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与华艺投审稿系统特别合作</a:t>
                      </a:r>
                      <a:endParaRPr lang="zh-TW" sz="4400" b="0" kern="100" dirty="0">
                        <a:solidFill>
                          <a:srgbClr val="0070C0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 hMerge="1">
                  <a:tcPr marL="17780" marR="17780" marT="0" marB="0" anchor="ctr"/>
                </a:tc>
                <a:tc hMerge="1">
                  <a:tcPr marL="17780" marR="17780" marT="0" marB="0" anchor="ctr"/>
                </a:tc>
                <a:tc hMerge="1">
                  <a:tcPr marL="17780" marR="17780" marT="0" marB="0" anchor="ctr"/>
                </a:tc>
              </a:tr>
              <a:tr h="913418">
                <a:tc>
                  <a:txBody>
                    <a:bodyPr/>
                    <a:lstStyle/>
                    <a:p>
                      <a:pPr algn="ctr"/>
                      <a:r>
                        <a:rPr lang="zh-CN" sz="2000" b="0" kern="0" cap="none" spc="0" dirty="0">
                          <a:ln>
                            <a:noFill/>
                          </a:ln>
                          <a:effectLst/>
                        </a:rPr>
                        <a:t>学科领域</a:t>
                      </a:r>
                      <a:endParaRPr lang="zh-TW" sz="2000" b="0" kern="100" cap="none" spc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</a:pPr>
                      <a:r>
                        <a:rPr lang="zh-CN" sz="2000" kern="0" cap="none" spc="0" dirty="0">
                          <a:ln>
                            <a:noFill/>
                          </a:ln>
                          <a:effectLst/>
                        </a:rPr>
                        <a:t>期刊名</a:t>
                      </a:r>
                      <a:endParaRPr lang="zh-TW" sz="2000" b="0" kern="100" cap="none" spc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</a:pPr>
                      <a:r>
                        <a:rPr lang="zh-CN" sz="2000" kern="0" cap="none" spc="0" dirty="0">
                          <a:ln>
                            <a:noFill/>
                          </a:ln>
                          <a:effectLst/>
                        </a:rPr>
                        <a:t>出版单位</a:t>
                      </a:r>
                      <a:endParaRPr lang="zh-TW" sz="2000" b="0" kern="100" cap="none" spc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</a:pPr>
                      <a:r>
                        <a:rPr lang="zh-TW" altLang="en-US" sz="2000" kern="0" cap="none" spc="0" dirty="0">
                          <a:ln>
                            <a:noFill/>
                          </a:ln>
                          <a:effectLst/>
                        </a:rPr>
                        <a:t>投稿专页</a:t>
                      </a:r>
                      <a:endParaRPr lang="zh-TW" sz="2000" b="0" kern="0" cap="none" spc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7780" marR="17780" marT="0" marB="0" anchor="ctr"/>
                </a:tc>
              </a:tr>
              <a:tr h="913418">
                <a:tc>
                  <a:txBody>
                    <a:bodyPr/>
                    <a:lstStyle/>
                    <a:p>
                      <a:pPr algn="ctr"/>
                      <a:r>
                        <a:rPr lang="zh-CN" sz="2400" kern="0" cap="none" spc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</a:rPr>
                        <a:t>管理学</a:t>
                      </a:r>
                      <a:endParaRPr lang="zh-TW" sz="2400" b="0" kern="100" cap="none" spc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</a:pPr>
                      <a:r>
                        <a:rPr lang="zh-CN" sz="2400" kern="0" cap="none" spc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</a:rPr>
                        <a:t>组织与管理</a:t>
                      </a:r>
                      <a:endParaRPr lang="zh-TW" sz="2400" b="0" kern="100" cap="none" spc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</a:pPr>
                      <a:r>
                        <a:rPr lang="zh-CN" sz="2400" kern="0" cap="none" spc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</a:rPr>
                        <a:t>台湾组织与管理学会</a:t>
                      </a:r>
                      <a:endParaRPr lang="zh-TW" sz="2400" b="0" kern="100" cap="none" spc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000" u="none" strike="noStrike" kern="0" cap="none" spc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</a:rPr>
                        <a:t>http://www.ipress.tw/J0102</a:t>
                      </a:r>
                      <a:endParaRPr lang="zh-TW" sz="2000" b="0" kern="100" cap="none" spc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</a:tr>
              <a:tr h="913418">
                <a:tc>
                  <a:txBody>
                    <a:bodyPr/>
                    <a:lstStyle/>
                    <a:p>
                      <a:pPr algn="ctr"/>
                      <a:r>
                        <a:rPr lang="zh-CN" sz="2000" kern="0" cap="none" spc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社会学</a:t>
                      </a:r>
                      <a:endParaRPr lang="zh-TW" sz="2000" b="0" kern="100" cap="none" spc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</a:pPr>
                      <a:r>
                        <a:rPr lang="zh-CN" sz="2000" kern="0" cap="none" spc="0" dirty="0">
                          <a:ln>
                            <a:noFill/>
                          </a:ln>
                          <a:effectLst/>
                        </a:rPr>
                        <a:t>台大社会工作学刊</a:t>
                      </a:r>
                      <a:endParaRPr lang="zh-TW" sz="2000" b="0" kern="100" cap="none" spc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</a:pPr>
                      <a:r>
                        <a:rPr lang="zh-CN" sz="2000" kern="0" cap="none" spc="0" dirty="0">
                          <a:ln>
                            <a:noFill/>
                          </a:ln>
                          <a:effectLst/>
                        </a:rPr>
                        <a:t>台湾大学社会工作学系</a:t>
                      </a:r>
                      <a:endParaRPr lang="zh-TW" sz="2000" b="0" kern="100" cap="none" spc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800" u="none" strike="noStrike" kern="0" cap="none" spc="0" dirty="0">
                          <a:ln>
                            <a:noFill/>
                          </a:ln>
                          <a:effectLst/>
                        </a:rPr>
                        <a:t>http://www.ipress.tw/J0154</a:t>
                      </a:r>
                      <a:endParaRPr lang="zh-TW" sz="1800" b="0" kern="100" cap="none" spc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</a:tr>
              <a:tr h="913418">
                <a:tc>
                  <a:txBody>
                    <a:bodyPr/>
                    <a:lstStyle/>
                    <a:p>
                      <a:pPr algn="ctr"/>
                      <a:r>
                        <a:rPr lang="zh-CN" sz="2000" kern="0" cap="none" spc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体育学</a:t>
                      </a:r>
                      <a:endParaRPr lang="zh-TW" sz="2000" b="0" kern="100" cap="none" spc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</a:pPr>
                      <a:r>
                        <a:rPr lang="zh-CN" sz="2000" kern="0" cap="none" spc="0" dirty="0">
                          <a:ln>
                            <a:noFill/>
                          </a:ln>
                          <a:effectLst/>
                        </a:rPr>
                        <a:t>体育学报</a:t>
                      </a:r>
                      <a:endParaRPr lang="zh-TW" sz="2000" b="0" kern="100" cap="none" spc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</a:pPr>
                      <a:r>
                        <a:rPr lang="zh-CN" sz="2000" kern="0" cap="none" spc="0" dirty="0">
                          <a:ln>
                            <a:noFill/>
                          </a:ln>
                          <a:effectLst/>
                        </a:rPr>
                        <a:t>台湾体育学会</a:t>
                      </a:r>
                      <a:endParaRPr lang="zh-TW" sz="2000" b="0" kern="100" cap="none" spc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800" u="none" strike="noStrike" kern="0" cap="none" spc="0" dirty="0">
                          <a:ln>
                            <a:noFill/>
                          </a:ln>
                          <a:effectLst/>
                        </a:rPr>
                        <a:t>http://www.ipress.tw/J0138</a:t>
                      </a:r>
                      <a:endParaRPr lang="zh-TW" sz="1800" b="0" kern="100" cap="none" spc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</a:tr>
            </a:tbl>
          </a:graphicData>
        </a:graphic>
      </p:graphicFrame>
      <p:sp>
        <p:nvSpPr>
          <p:cNvPr id="27" name="文本框 16"/>
          <p:cNvSpPr txBox="1"/>
          <p:nvPr/>
        </p:nvSpPr>
        <p:spPr>
          <a:xfrm>
            <a:off x="637953" y="6020166"/>
            <a:ext cx="107601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专业的期刊审阅系统，让投稿状况更加清晰！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任意多边形 66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2" name="组合 67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69" name="任意多边形 68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70" name="任意多边形 69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71" name="任意多边形 70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72" name="任意多边形 71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73" name="任意多边形 72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74" name="任意多边形 73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</p:grpSp>
      <p:cxnSp>
        <p:nvCxnSpPr>
          <p:cNvPr id="75" name="直接连接符 74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6" name="表格 25"/>
          <p:cNvGraphicFramePr>
            <a:graphicFrameLocks noGrp="1"/>
          </p:cNvGraphicFramePr>
          <p:nvPr/>
        </p:nvGraphicFramePr>
        <p:xfrm>
          <a:off x="163138" y="936339"/>
          <a:ext cx="11880004" cy="462240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426103"/>
                <a:gridCol w="1611159"/>
                <a:gridCol w="2041072"/>
                <a:gridCol w="1714500"/>
                <a:gridCol w="1443752"/>
                <a:gridCol w="1946275"/>
                <a:gridCol w="1697143"/>
              </a:tblGrid>
              <a:tr h="898548">
                <a:tc gridSpan="7">
                  <a:txBody>
                    <a:bodyPr/>
                    <a:lstStyle/>
                    <a:p>
                      <a:pPr algn="ctr"/>
                      <a:r>
                        <a:rPr lang="en-US" altLang="zh-TW" sz="4400" dirty="0" smtClean="0">
                          <a:solidFill>
                            <a:srgbClr val="0070C0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CSSCI </a:t>
                      </a:r>
                      <a:r>
                        <a:rPr lang="zh-TW" altLang="en-US" sz="4400" dirty="0" smtClean="0">
                          <a:solidFill>
                            <a:srgbClr val="0070C0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其他台</a:t>
                      </a:r>
                      <a:r>
                        <a:rPr lang="zh-TW" altLang="en-US" sz="4400" dirty="0">
                          <a:solidFill>
                            <a:srgbClr val="0070C0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湾刊</a:t>
                      </a:r>
                      <a:endParaRPr lang="zh-TW" altLang="en-US" sz="4400" dirty="0">
                        <a:solidFill>
                          <a:srgbClr val="0070C0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454961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cap="none" spc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</a:rPr>
                        <a:t>管理学</a:t>
                      </a:r>
                      <a:endParaRPr lang="zh-TW" altLang="en-US" sz="2400" b="1" cap="none" spc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rgbClr val="FFE18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1" cap="none" spc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</a:rPr>
                        <a:t>经济学</a:t>
                      </a:r>
                      <a:endParaRPr lang="zh-TW" altLang="en-US" sz="2400" b="1" cap="none" spc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rgbClr val="FFE18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zh-TW" sz="18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艺术学</a:t>
                      </a:r>
                      <a:r>
                        <a:rPr lang="zh-TW" altLang="en-US" sz="18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／</a:t>
                      </a:r>
                      <a:r>
                        <a:rPr lang="zh-CN" altLang="en-US" sz="1800" b="1" cap="none" spc="0" dirty="0">
                          <a:ln>
                            <a:noFill/>
                          </a:ln>
                          <a:effectLst/>
                        </a:rPr>
                        <a:t>政法类</a:t>
                      </a:r>
                      <a:endParaRPr lang="zh-TW" altLang="zh-TW" sz="1800" b="1" u="none" strike="noStrike" kern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800" b="1" cap="none" spc="0" dirty="0">
                          <a:ln>
                            <a:noFill/>
                          </a:ln>
                          <a:effectLst/>
                        </a:rPr>
                        <a:t>文史哲</a:t>
                      </a:r>
                      <a:endParaRPr lang="zh-TW" altLang="en-US" sz="18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/>
                </a:tc>
                <a:tc hMerge="1"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800" b="1" cap="none" spc="0" dirty="0">
                          <a:ln>
                            <a:noFill/>
                          </a:ln>
                          <a:effectLst/>
                        </a:rPr>
                        <a:t>其他人社类</a:t>
                      </a:r>
                      <a:endParaRPr lang="zh-TW" altLang="en-US" sz="18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/>
                </a:tc>
                <a:tc hMerge="1">
                  <a:tcPr/>
                </a:tc>
              </a:tr>
              <a:tr h="804930">
                <a:tc>
                  <a:txBody>
                    <a:bodyPr/>
                    <a:lstStyle/>
                    <a:p>
                      <a:r>
                        <a:rPr lang="zh-TW" altLang="en-US" sz="2000" b="1" kern="100" cap="none" spc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</a:rPr>
                        <a:t>会计评论</a:t>
                      </a:r>
                      <a:endParaRPr lang="zh-TW" altLang="en-US" sz="2000" b="1" cap="none" spc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rgbClr val="FFE18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000" b="1" kern="100" cap="none" spc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</a:rPr>
                        <a:t>台湾经济</a:t>
                      </a:r>
                      <a:br>
                        <a:rPr lang="en-US" altLang="zh-CN" sz="2000" b="1" kern="100" cap="none" spc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</a:rPr>
                      </a:br>
                      <a:r>
                        <a:rPr lang="zh-CN" altLang="en-US" sz="2000" b="1" kern="100" cap="none" spc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</a:rPr>
                        <a:t>预测与政策</a:t>
                      </a:r>
                      <a:endParaRPr lang="zh-TW" altLang="en-US" sz="2000" b="1" cap="none" spc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rgbClr val="FFE18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zh-TW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设计学报</a:t>
                      </a:r>
                      <a:endParaRPr lang="en-US" altLang="zh-CN" sz="1400" b="1" u="none" strike="noStrike" kern="0" cap="none" spc="0" dirty="0">
                        <a:ln>
                          <a:noFill/>
                        </a:ln>
                        <a:effectLst/>
                      </a:endParaRPr>
                    </a:p>
                    <a:p>
                      <a:r>
                        <a:rPr lang="zh-TW" altLang="en-US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（</a:t>
                      </a:r>
                      <a:r>
                        <a:rPr lang="zh-CN" altLang="zh-TW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艺术学</a:t>
                      </a:r>
                      <a:r>
                        <a:rPr lang="zh-TW" altLang="en-US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）</a:t>
                      </a:r>
                      <a:endParaRPr lang="zh-TW" altLang="en-US" sz="14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zh-TW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中国文哲研究集刊</a:t>
                      </a:r>
                      <a:endParaRPr lang="en-US" altLang="zh-CN" sz="1400" b="1" u="none" strike="noStrike" kern="0" cap="none" spc="0" dirty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TW" altLang="en-US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（</a:t>
                      </a:r>
                      <a:r>
                        <a:rPr lang="zh-CN" altLang="zh-TW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哲学</a:t>
                      </a:r>
                      <a:r>
                        <a:rPr lang="zh-TW" altLang="en-US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）</a:t>
                      </a:r>
                      <a:endParaRPr lang="zh-TW" altLang="en-US" sz="14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zh-TW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台大中文学报</a:t>
                      </a:r>
                      <a:endParaRPr lang="en-US" altLang="zh-CN" sz="1400" b="1" u="none" strike="noStrike" kern="0" cap="none" spc="0" dirty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TW" altLang="en-US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（</a:t>
                      </a:r>
                      <a:r>
                        <a:rPr lang="zh-CN" altLang="zh-TW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中国文学</a:t>
                      </a:r>
                      <a:r>
                        <a:rPr lang="zh-TW" altLang="en-US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）</a:t>
                      </a:r>
                      <a:endParaRPr lang="zh-TW" altLang="en-US" sz="1400" b="1" u="none" strike="noStrike" kern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zh-TW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中华传播学刊</a:t>
                      </a:r>
                      <a:endParaRPr lang="en-US" altLang="zh-CN" sz="1400" b="1" u="none" strike="noStrike" kern="0" cap="none" spc="0" dirty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TW" altLang="en-US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（</a:t>
                      </a:r>
                      <a:r>
                        <a:rPr lang="zh-CN" altLang="zh-TW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新闻学与传播学</a:t>
                      </a:r>
                      <a:r>
                        <a:rPr lang="zh-TW" altLang="en-US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）</a:t>
                      </a:r>
                      <a:endParaRPr lang="zh-TW" altLang="en-US" sz="1400" b="1" u="none" strike="noStrike" kern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zh-TW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特殊教育研究学刊</a:t>
                      </a:r>
                      <a:br>
                        <a:rPr lang="en-US" altLang="zh-CN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</a:br>
                      <a:r>
                        <a:rPr lang="zh-TW" altLang="en-US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（</a:t>
                      </a:r>
                      <a:r>
                        <a:rPr lang="zh-CN" altLang="zh-TW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教育学</a:t>
                      </a:r>
                      <a:r>
                        <a:rPr lang="zh-TW" altLang="en-US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）</a:t>
                      </a:r>
                      <a:endParaRPr lang="zh-TW" altLang="en-US" sz="1400" b="1" u="none" strike="noStrike" kern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839927">
                <a:tc>
                  <a:txBody>
                    <a:bodyPr/>
                    <a:lstStyle/>
                    <a:p>
                      <a:r>
                        <a:rPr lang="zh-TW" altLang="en-US" sz="2000" b="1" kern="100" cap="none" spc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</a:rPr>
                        <a:t>管理学报</a:t>
                      </a:r>
                      <a:endParaRPr lang="zh-TW" altLang="en-US" sz="2000" b="1" cap="none" spc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rgbClr val="FFE18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000" b="1" kern="100" cap="none" spc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</a:rPr>
                        <a:t>经济论文丛刊</a:t>
                      </a:r>
                      <a:endParaRPr lang="zh-TW" altLang="en-US" sz="2000" b="1" cap="none" spc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rgbClr val="FFE18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zh-TW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台湾大学美术史研究集刊</a:t>
                      </a:r>
                      <a:endParaRPr lang="en-US" altLang="zh-CN" sz="1400" b="1" u="none" strike="noStrike" kern="0" cap="none" spc="0" dirty="0">
                        <a:ln>
                          <a:noFill/>
                        </a:ln>
                        <a:effectLst/>
                      </a:endParaRPr>
                    </a:p>
                    <a:p>
                      <a:r>
                        <a:rPr lang="zh-TW" altLang="en-US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（</a:t>
                      </a:r>
                      <a:r>
                        <a:rPr lang="zh-CN" altLang="zh-TW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艺术学</a:t>
                      </a:r>
                      <a:r>
                        <a:rPr lang="zh-TW" altLang="en-US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）</a:t>
                      </a:r>
                      <a:endParaRPr lang="zh-TW" altLang="en-US" sz="14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zh-TW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政治大学哲学学报</a:t>
                      </a:r>
                      <a:endParaRPr lang="en-US" altLang="zh-CN" sz="1400" b="1" u="none" strike="noStrike" kern="0" cap="none" spc="0" dirty="0">
                        <a:ln>
                          <a:noFill/>
                        </a:ln>
                        <a:effectLst/>
                      </a:endParaRPr>
                    </a:p>
                    <a:p>
                      <a:r>
                        <a:rPr lang="zh-TW" altLang="en-US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（</a:t>
                      </a:r>
                      <a:r>
                        <a:rPr lang="zh-CN" altLang="zh-TW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哲学</a:t>
                      </a:r>
                      <a:r>
                        <a:rPr lang="zh-TW" altLang="en-US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）</a:t>
                      </a:r>
                      <a:endParaRPr lang="zh-TW" altLang="en-US" sz="14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zh-TW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清华中文学报</a:t>
                      </a:r>
                      <a:endParaRPr lang="en-US" altLang="zh-CN" sz="1400" b="1" u="none" strike="noStrike" kern="0" cap="none" spc="0" dirty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TW" altLang="en-US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（</a:t>
                      </a:r>
                      <a:r>
                        <a:rPr lang="zh-CN" altLang="zh-TW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中国文学</a:t>
                      </a:r>
                      <a:r>
                        <a:rPr lang="zh-TW" altLang="en-US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）</a:t>
                      </a:r>
                      <a:endParaRPr lang="zh-TW" altLang="en-US" sz="1400" b="1" u="none" strike="noStrike" kern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zh-TW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图书资讯学刊</a:t>
                      </a:r>
                      <a:br>
                        <a:rPr lang="en-US" altLang="zh-CN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</a:br>
                      <a:r>
                        <a:rPr lang="en-US" altLang="zh-CN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(</a:t>
                      </a:r>
                      <a:r>
                        <a:rPr lang="zh-CN" altLang="zh-TW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图书馆情报与文献学</a:t>
                      </a:r>
                      <a:r>
                        <a:rPr lang="en-US" altLang="zh-CN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)</a:t>
                      </a:r>
                      <a:endParaRPr lang="zh-TW" altLang="en-US" sz="14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zh-TW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教育心理学报</a:t>
                      </a:r>
                      <a:endParaRPr lang="en-US" altLang="zh-CN" sz="1400" b="1" u="none" strike="noStrike" kern="0" cap="none" spc="0" dirty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TW" altLang="en-US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（</a:t>
                      </a:r>
                      <a:r>
                        <a:rPr lang="zh-CN" altLang="zh-TW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心理学</a:t>
                      </a:r>
                      <a:r>
                        <a:rPr lang="zh-TW" altLang="en-US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）</a:t>
                      </a:r>
                      <a:endParaRPr lang="zh-TW" altLang="en-US" sz="1400" b="1" u="none" strike="noStrike" kern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839927">
                <a:tc>
                  <a:txBody>
                    <a:bodyPr/>
                    <a:lstStyle/>
                    <a:p>
                      <a:r>
                        <a:rPr lang="zh-CN" altLang="en-US" sz="2000" b="1" kern="100" cap="none" spc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</a:rPr>
                        <a:t>证券市场发展</a:t>
                      </a:r>
                      <a:endParaRPr lang="zh-TW" altLang="en-US" sz="2000" b="1" cap="none" spc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rgbClr val="FFE18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2000" b="1" kern="100" cap="none" spc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</a:rPr>
                        <a:t>经济论文</a:t>
                      </a:r>
                      <a:endParaRPr lang="zh-TW" altLang="en-US" sz="2000" b="1" cap="none" spc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rgbClr val="FFE18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zh-TW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公共行政学报</a:t>
                      </a:r>
                      <a:br>
                        <a:rPr lang="en-US" altLang="zh-CN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</a:br>
                      <a:r>
                        <a:rPr lang="zh-TW" altLang="en-US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（</a:t>
                      </a:r>
                      <a:r>
                        <a:rPr lang="zh-CN" altLang="zh-TW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政治学</a:t>
                      </a:r>
                      <a:r>
                        <a:rPr lang="zh-TW" altLang="en-US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）</a:t>
                      </a:r>
                      <a:endParaRPr lang="zh-TW" altLang="en-US" sz="14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zh-TW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哲学与文化</a:t>
                      </a:r>
                      <a:endParaRPr lang="en-US" altLang="zh-CN" sz="1400" b="1" u="none" strike="noStrike" kern="0" cap="none" spc="0" dirty="0">
                        <a:ln>
                          <a:noFill/>
                        </a:ln>
                        <a:effectLst/>
                      </a:endParaRPr>
                    </a:p>
                    <a:p>
                      <a:r>
                        <a:rPr lang="zh-TW" altLang="en-US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（</a:t>
                      </a:r>
                      <a:r>
                        <a:rPr lang="zh-CN" altLang="zh-TW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哲学</a:t>
                      </a:r>
                      <a:r>
                        <a:rPr lang="zh-TW" altLang="en-US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）</a:t>
                      </a:r>
                      <a:endParaRPr lang="zh-TW" altLang="en-US" sz="14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zh-TW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历史语言</a:t>
                      </a:r>
                      <a:br>
                        <a:rPr lang="en-US" altLang="zh-CN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</a:br>
                      <a:r>
                        <a:rPr lang="zh-CN" altLang="zh-TW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研究所集刊</a:t>
                      </a:r>
                      <a:endParaRPr lang="en-US" altLang="zh-CN" sz="1400" b="1" u="none" strike="noStrike" kern="0" cap="none" spc="0" dirty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TW" altLang="en-US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（</a:t>
                      </a:r>
                      <a:r>
                        <a:rPr lang="zh-CN" altLang="zh-TW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历史学</a:t>
                      </a:r>
                      <a:r>
                        <a:rPr lang="zh-TW" altLang="en-US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）</a:t>
                      </a:r>
                      <a:endParaRPr lang="zh-TW" altLang="en-US" sz="1400" b="1" u="none" strike="noStrike" kern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zh-TW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教育科学研究期刊</a:t>
                      </a:r>
                      <a:br>
                        <a:rPr lang="en-US" altLang="zh-CN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</a:br>
                      <a:r>
                        <a:rPr lang="zh-TW" altLang="en-US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（</a:t>
                      </a:r>
                      <a:r>
                        <a:rPr lang="zh-CN" altLang="zh-TW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教育学</a:t>
                      </a:r>
                      <a:r>
                        <a:rPr lang="zh-TW" altLang="en-US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）</a:t>
                      </a:r>
                      <a:endParaRPr lang="zh-TW" altLang="en-US" sz="1400" b="1" u="none" strike="noStrike" kern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zh-TW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地理学报</a:t>
                      </a:r>
                      <a:endParaRPr lang="en-US" altLang="zh-CN" sz="1400" b="1" u="none" strike="noStrike" kern="0" cap="none" spc="0" dirty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TW" altLang="en-US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（</a:t>
                      </a:r>
                      <a:r>
                        <a:rPr lang="zh-CN" altLang="zh-TW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人文经济地理</a:t>
                      </a:r>
                      <a:r>
                        <a:rPr lang="zh-TW" altLang="en-US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）</a:t>
                      </a:r>
                      <a:endParaRPr lang="zh-TW" altLang="en-US" sz="1400" b="1" u="none" strike="noStrike" kern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781876">
                <a:tc>
                  <a:txBody>
                    <a:bodyPr/>
                    <a:lstStyle/>
                    <a:p>
                      <a:endParaRPr lang="zh-TW" altLang="en-US" sz="14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zh-TW" altLang="en-US" sz="14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zh-TW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政大法学评论</a:t>
                      </a:r>
                      <a:br>
                        <a:rPr lang="en-US" altLang="zh-CN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</a:br>
                      <a:r>
                        <a:rPr lang="zh-TW" altLang="en-US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（</a:t>
                      </a:r>
                      <a:r>
                        <a:rPr lang="zh-CN" altLang="zh-TW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法学</a:t>
                      </a:r>
                      <a:r>
                        <a:rPr lang="zh-TW" altLang="en-US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）</a:t>
                      </a:r>
                      <a:endParaRPr lang="zh-TW" altLang="en-US" sz="1400" b="1" u="none" strike="noStrike" kern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zh-TW" altLang="en-US" sz="14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zh-TW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台大历史学报</a:t>
                      </a:r>
                      <a:endParaRPr lang="en-US" altLang="zh-CN" sz="1400" b="1" u="none" strike="noStrike" kern="0" cap="none" spc="0" dirty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TW" altLang="en-US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（</a:t>
                      </a:r>
                      <a:r>
                        <a:rPr lang="zh-CN" altLang="zh-TW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历史学</a:t>
                      </a:r>
                      <a:r>
                        <a:rPr lang="zh-TW" altLang="en-US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）</a:t>
                      </a:r>
                      <a:endParaRPr lang="zh-TW" altLang="en-US" sz="1400" b="1" u="none" strike="noStrike" kern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zh-TW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教育实践与研究</a:t>
                      </a:r>
                      <a:br>
                        <a:rPr lang="en-US" altLang="zh-CN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</a:br>
                      <a:r>
                        <a:rPr lang="zh-TW" altLang="en-US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（</a:t>
                      </a:r>
                      <a:r>
                        <a:rPr lang="zh-CN" altLang="zh-TW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教育学</a:t>
                      </a:r>
                      <a:r>
                        <a:rPr lang="zh-TW" altLang="en-US" sz="1400" b="1" u="none" strike="noStrike" kern="0" cap="none" spc="0" dirty="0">
                          <a:ln>
                            <a:noFill/>
                          </a:ln>
                          <a:effectLst/>
                        </a:rPr>
                        <a:t>）</a:t>
                      </a:r>
                      <a:endParaRPr lang="zh-TW" altLang="en-US" sz="1400" b="1" u="none" strike="noStrike" kern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zh-TW" altLang="en-US" sz="14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3" name="矩形 12"/>
          <p:cNvSpPr/>
          <p:nvPr/>
        </p:nvSpPr>
        <p:spPr>
          <a:xfrm>
            <a:off x="441084" y="6398174"/>
            <a:ext cx="10895510" cy="276999"/>
          </a:xfrm>
          <a:prstGeom prst="rect">
            <a:avLst/>
          </a:prstGeom>
          <a:noFill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TW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  <a:hlinkClick r:id="rId1"/>
              </a:rPr>
              <a:t>http://www.airitilibrary.cn/Search/JournalDissertation?FirstID=3&amp;SecondID=04&amp;type=IndicatorsesSubject&amp;changeColor=C04&amp;publicationTypeID=</a:t>
            </a:r>
            <a:endParaRPr kumimoji="0" lang="zh-TW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4" name="文本框 16"/>
          <p:cNvSpPr txBox="1"/>
          <p:nvPr/>
        </p:nvSpPr>
        <p:spPr>
          <a:xfrm>
            <a:off x="441084" y="5861307"/>
            <a:ext cx="95854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可点选网址前往数据</a:t>
            </a:r>
            <a:r>
              <a:rPr kumimoji="0" lang="zh-CN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库</a:t>
            </a:r>
            <a:r>
              <a:rPr kumimoji="0" lang="en-US" altLang="zh-CN" sz="2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kumimoji="0" lang="zh-CN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浏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览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CSSCI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台湾刊列表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！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3054720" y="2222339"/>
            <a:ext cx="71763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rgbClr val="002060"/>
                </a:solidFill>
              </a:rPr>
              <a:t>除了</a:t>
            </a:r>
            <a:r>
              <a:rPr lang="en-US" altLang="zh-CN" sz="4800" b="1" dirty="0" smtClean="0">
                <a:solidFill>
                  <a:srgbClr val="002060"/>
                </a:solidFill>
              </a:rPr>
              <a:t>CSSCI</a:t>
            </a:r>
            <a:r>
              <a:rPr lang="zh-CN" altLang="en-US" sz="4800" b="1" dirty="0" smtClean="0">
                <a:solidFill>
                  <a:srgbClr val="002060"/>
                </a:solidFill>
              </a:rPr>
              <a:t>，</a:t>
            </a:r>
            <a:endParaRPr lang="en-US" altLang="zh-CN" sz="4800" b="1" dirty="0" smtClean="0">
              <a:solidFill>
                <a:srgbClr val="002060"/>
              </a:solidFill>
            </a:endParaRPr>
          </a:p>
          <a:p>
            <a:r>
              <a:rPr lang="zh-CN" altLang="en-US" sz="4800" b="1" dirty="0" smtClean="0">
                <a:solidFill>
                  <a:srgbClr val="002060"/>
                </a:solidFill>
              </a:rPr>
              <a:t>还有什么刊值得投？</a:t>
            </a:r>
            <a:endParaRPr lang="zh-TW" altLang="en-US" sz="48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069909" y="95634"/>
            <a:ext cx="7672387" cy="6623899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1399557" y="1133920"/>
            <a:ext cx="73217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0070C0"/>
                </a:solidFill>
              </a:rPr>
              <a:t>当然是核心刊</a:t>
            </a:r>
            <a:endParaRPr lang="en-US" altLang="zh-CN" sz="4000" b="1" dirty="0" smtClean="0">
              <a:solidFill>
                <a:srgbClr val="0070C0"/>
              </a:solidFill>
            </a:endParaRPr>
          </a:p>
          <a:p>
            <a:r>
              <a:rPr lang="zh-CN" altLang="en-US" sz="4000" b="1" dirty="0" smtClean="0">
                <a:solidFill>
                  <a:srgbClr val="0070C0"/>
                </a:solidFill>
              </a:rPr>
              <a:t>！</a:t>
            </a:r>
            <a:endParaRPr lang="zh-TW" altLang="en-US" sz="4000" b="1" dirty="0">
              <a:solidFill>
                <a:srgbClr val="0070C0"/>
              </a:solidFill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2256806" y="1087120"/>
            <a:ext cx="5969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rgbClr val="0070C0"/>
                </a:solidFill>
              </a:rPr>
              <a:t>当然是核心刊</a:t>
            </a:r>
            <a:endParaRPr lang="en-US" altLang="zh-CN" sz="4400" b="1" dirty="0" smtClean="0">
              <a:solidFill>
                <a:srgbClr val="0070C0"/>
              </a:solidFill>
            </a:endParaRPr>
          </a:p>
          <a:p>
            <a:r>
              <a:rPr lang="zh-CN" altLang="en-US" sz="4400" b="1" dirty="0" smtClean="0">
                <a:solidFill>
                  <a:srgbClr val="0070C0"/>
                </a:solidFill>
              </a:rPr>
              <a:t>！</a:t>
            </a:r>
            <a:endParaRPr lang="zh-TW" altLang="en-US" sz="4400" b="1" dirty="0">
              <a:solidFill>
                <a:srgbClr val="0070C0"/>
              </a:solidFill>
            </a:endParaRPr>
          </a:p>
        </p:txBody>
      </p:sp>
      <p:grpSp>
        <p:nvGrpSpPr>
          <p:cNvPr id="9" name="群組 8"/>
          <p:cNvGrpSpPr/>
          <p:nvPr/>
        </p:nvGrpSpPr>
        <p:grpSpPr>
          <a:xfrm>
            <a:off x="8089576" y="4753573"/>
            <a:ext cx="3477584" cy="1965961"/>
            <a:chOff x="5057283" y="6419939"/>
            <a:chExt cx="3656174" cy="1118179"/>
          </a:xfrm>
        </p:grpSpPr>
        <p:sp>
          <p:nvSpPr>
            <p:cNvPr id="4" name="矩形 3"/>
            <p:cNvSpPr/>
            <p:nvPr/>
          </p:nvSpPr>
          <p:spPr>
            <a:xfrm>
              <a:off x="6934943" y="6419939"/>
              <a:ext cx="1778514" cy="1118179"/>
            </a:xfrm>
            <a:prstGeom prst="rect">
              <a:avLst/>
            </a:prstGeom>
            <a:noFill/>
            <a:ln w="762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" name="文字方塊 7"/>
            <p:cNvSpPr txBox="1"/>
            <p:nvPr/>
          </p:nvSpPr>
          <p:spPr>
            <a:xfrm>
              <a:off x="5057283" y="6944550"/>
              <a:ext cx="1708915" cy="5426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FF0000"/>
                  </a:solidFill>
                </a:rPr>
                <a:t>国际核心期刊</a:t>
              </a:r>
              <a:endParaRPr lang="zh-TW" altLang="en-US" sz="28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11" name="文字方塊 10"/>
          <p:cNvSpPr txBox="1"/>
          <p:nvPr/>
        </p:nvSpPr>
        <p:spPr>
          <a:xfrm>
            <a:off x="581803" y="1133920"/>
            <a:ext cx="5969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0070C0"/>
                </a:solidFill>
              </a:rPr>
              <a:t>当然是核心刊</a:t>
            </a:r>
            <a:endParaRPr lang="en-US" altLang="zh-CN" sz="3600" b="1" dirty="0" smtClean="0">
              <a:solidFill>
                <a:srgbClr val="0070C0"/>
              </a:solidFill>
            </a:endParaRPr>
          </a:p>
          <a:p>
            <a:r>
              <a:rPr lang="zh-CN" altLang="en-US" sz="3600" b="1" dirty="0" smtClean="0">
                <a:solidFill>
                  <a:srgbClr val="0070C0"/>
                </a:solidFill>
              </a:rPr>
              <a:t>！</a:t>
            </a:r>
            <a:endParaRPr lang="zh-TW" altLang="en-US" sz="36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直接连接符 45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>
            <a:off x="136402" y="1330710"/>
            <a:ext cx="3887787" cy="0"/>
          </a:xfrm>
          <a:prstGeom prst="line">
            <a:avLst/>
          </a:prstGeom>
          <a:noFill/>
          <a:ln w="28575" cap="flat" cmpd="sng">
            <a:solidFill>
              <a:schemeClr val="bg1">
                <a:lumMod val="65000"/>
              </a:schemeClr>
            </a:solidFill>
            <a:bevel/>
          </a:ln>
        </p:spPr>
        <p:txBody>
          <a:bodyPr>
            <a:normAutofit fontScale="25000" lnSpcReduction="200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latin typeface="+mn-lt"/>
              <a:ea typeface="+mn-ea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1" y="208819"/>
            <a:ext cx="397072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/>
              <a:t>Q. </a:t>
            </a:r>
            <a:r>
              <a:rPr lang="zh-CN" altLang="en-US" sz="3200" b="1" dirty="0" smtClean="0"/>
              <a:t>如何查找</a:t>
            </a:r>
            <a:endParaRPr lang="en-US" altLang="zh-CN" sz="3200" b="1" dirty="0"/>
          </a:p>
          <a:p>
            <a:r>
              <a:rPr lang="zh-CN" altLang="en-US" sz="3200" b="1" dirty="0" smtClean="0"/>
              <a:t>投稿信息？</a:t>
            </a:r>
            <a:endParaRPr lang="en-US" altLang="zh-CN" sz="3200" b="1" dirty="0" smtClean="0"/>
          </a:p>
          <a:p>
            <a:endParaRPr lang="en-US" altLang="zh-TW" sz="3200" b="1" dirty="0"/>
          </a:p>
          <a:p>
            <a:r>
              <a:rPr lang="en-US" altLang="zh-CN" sz="3200" b="1" dirty="0" smtClean="0">
                <a:solidFill>
                  <a:schemeClr val="accent4">
                    <a:lumMod val="75000"/>
                  </a:schemeClr>
                </a:solidFill>
              </a:rPr>
              <a:t>=&gt;</a:t>
            </a:r>
            <a:r>
              <a:rPr lang="zh-CN" altLang="en-US" sz="3200" b="1" dirty="0" smtClean="0">
                <a:solidFill>
                  <a:schemeClr val="accent4">
                    <a:lumMod val="75000"/>
                  </a:schemeClr>
                </a:solidFill>
              </a:rPr>
              <a:t>在首页右下方选择核心指标，</a:t>
            </a:r>
            <a:endParaRPr lang="en-US" altLang="zh-CN" sz="32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zh-CN" altLang="en-US" sz="3200" b="1" dirty="0" smtClean="0">
                <a:solidFill>
                  <a:schemeClr val="accent4">
                    <a:lumMod val="75000"/>
                  </a:schemeClr>
                </a:solidFill>
              </a:rPr>
              <a:t>进入期刊</a:t>
            </a:r>
            <a:r>
              <a:rPr lang="zh-CN" altLang="en-US" sz="3200" b="1" dirty="0">
                <a:solidFill>
                  <a:schemeClr val="accent4">
                    <a:lumMod val="75000"/>
                  </a:schemeClr>
                </a:solidFill>
              </a:rPr>
              <a:t>详</a:t>
            </a:r>
            <a:r>
              <a:rPr lang="zh-CN" altLang="en-US" sz="3200" b="1" dirty="0" smtClean="0">
                <a:solidFill>
                  <a:schemeClr val="accent4">
                    <a:lumMod val="75000"/>
                  </a:schemeClr>
                </a:solidFill>
              </a:rPr>
              <a:t>细介绍页</a:t>
            </a:r>
            <a:endParaRPr lang="zh-TW" altLang="en-US" sz="32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4189" y="0"/>
            <a:ext cx="7672387" cy="6623899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9875520" y="2834640"/>
            <a:ext cx="1874520" cy="38100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30152" y="274839"/>
            <a:ext cx="6963728" cy="6649181"/>
          </a:xfrm>
          <a:prstGeom prst="rect">
            <a:avLst/>
          </a:prstGeom>
        </p:spPr>
      </p:pic>
      <p:sp>
        <p:nvSpPr>
          <p:cNvPr id="10" name="文字方塊 9"/>
          <p:cNvSpPr txBox="1"/>
          <p:nvPr/>
        </p:nvSpPr>
        <p:spPr>
          <a:xfrm>
            <a:off x="136402" y="208819"/>
            <a:ext cx="680878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/>
              <a:t>Q. </a:t>
            </a:r>
            <a:r>
              <a:rPr lang="zh-CN" altLang="en-US" sz="3200" b="1" dirty="0" smtClean="0"/>
              <a:t>如何在</a:t>
            </a:r>
            <a:r>
              <a:rPr lang="zh-CN" altLang="en-US" sz="3200" b="1" dirty="0"/>
              <a:t>平台</a:t>
            </a:r>
            <a:endParaRPr lang="en-US" altLang="zh-CN" sz="3200" b="1" dirty="0" smtClean="0"/>
          </a:p>
          <a:p>
            <a:r>
              <a:rPr lang="zh-CN" altLang="en-US" sz="3200" b="1" dirty="0" smtClean="0"/>
              <a:t>查找投稿信息？</a:t>
            </a:r>
            <a:endParaRPr lang="en-US" altLang="zh-CN" sz="3200" b="1" dirty="0" smtClean="0"/>
          </a:p>
          <a:p>
            <a:endParaRPr lang="en-US" altLang="zh-TW" sz="3200" b="1" dirty="0"/>
          </a:p>
          <a:p>
            <a:r>
              <a:rPr lang="en-US" altLang="zh-CN" sz="3200" b="1" dirty="0" smtClean="0">
                <a:solidFill>
                  <a:schemeClr val="accent4">
                    <a:lumMod val="75000"/>
                  </a:schemeClr>
                </a:solidFill>
              </a:rPr>
              <a:t>=&gt;</a:t>
            </a:r>
            <a:r>
              <a:rPr lang="zh-CN" altLang="en-US" sz="3200" b="1" dirty="0">
                <a:solidFill>
                  <a:schemeClr val="accent4">
                    <a:lumMod val="75000"/>
                  </a:schemeClr>
                </a:solidFill>
              </a:rPr>
              <a:t>期刊</a:t>
            </a:r>
            <a:r>
              <a:rPr lang="zh-CN" altLang="en-US" sz="3200" b="1" dirty="0" smtClean="0">
                <a:solidFill>
                  <a:schemeClr val="accent4">
                    <a:lumMod val="75000"/>
                  </a:schemeClr>
                </a:solidFill>
              </a:rPr>
              <a:t>详目页左下方</a:t>
            </a:r>
            <a:endParaRPr lang="en-US" altLang="zh-CN" sz="32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zh-CN" altLang="en-US" sz="3200" b="1" dirty="0" smtClean="0">
                <a:solidFill>
                  <a:schemeClr val="accent4">
                    <a:lumMod val="75000"/>
                  </a:schemeClr>
                </a:solidFill>
              </a:rPr>
              <a:t>  “基本信息</a:t>
            </a:r>
            <a:r>
              <a:rPr lang="en-US" altLang="zh-CN" sz="3200" b="1" dirty="0" smtClean="0">
                <a:solidFill>
                  <a:schemeClr val="accent4">
                    <a:lumMod val="75000"/>
                  </a:schemeClr>
                </a:solidFill>
              </a:rPr>
              <a:t>”</a:t>
            </a:r>
            <a:endParaRPr lang="zh-TW" altLang="en-US" sz="32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136681" y="5735300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chemeClr val="accent2"/>
                </a:solidFill>
              </a:rPr>
              <a:t>基本信息</a:t>
            </a:r>
            <a:endParaRPr lang="zh-TW" altLang="en-US" sz="2800" b="1" dirty="0">
              <a:solidFill>
                <a:schemeClr val="accent2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030152" y="5735300"/>
            <a:ext cx="1953578" cy="1097280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97744" y="2296148"/>
            <a:ext cx="4399598" cy="4419600"/>
          </a:xfrm>
          <a:prstGeom prst="rect">
            <a:avLst/>
          </a:prstGeom>
        </p:spPr>
      </p:pic>
      <p:grpSp>
        <p:nvGrpSpPr>
          <p:cNvPr id="31746" name="组合 22"/>
          <p:cNvGrpSpPr/>
          <p:nvPr>
            <p:custDataLst>
              <p:tags r:id="rId2"/>
            </p:custDataLst>
          </p:nvPr>
        </p:nvGrpSpPr>
        <p:grpSpPr bwMode="auto">
          <a:xfrm>
            <a:off x="249596" y="233633"/>
            <a:ext cx="4764363" cy="528367"/>
            <a:chOff x="2959416" y="3179980"/>
            <a:chExt cx="4010536" cy="430808"/>
          </a:xfrm>
        </p:grpSpPr>
        <p:sp>
          <p:nvSpPr>
            <p:cNvPr id="26" name="直接连接符 45"/>
            <p:cNvSpPr>
              <a:spLocks noChangeShapeType="1"/>
            </p:cNvSpPr>
            <p:nvPr>
              <p:custDataLst>
                <p:tags r:id="rId3"/>
              </p:custDataLst>
            </p:nvPr>
          </p:nvSpPr>
          <p:spPr bwMode="auto">
            <a:xfrm>
              <a:off x="2959416" y="3610788"/>
              <a:ext cx="3886744" cy="0"/>
            </a:xfrm>
            <a:prstGeom prst="line">
              <a:avLst/>
            </a:prstGeom>
            <a:noFill/>
            <a:ln w="28575" cap="flat" cmpd="sng">
              <a:solidFill>
                <a:schemeClr val="bg1">
                  <a:lumMod val="65000"/>
                </a:schemeClr>
              </a:solidFill>
              <a:bevel/>
            </a:ln>
          </p:spPr>
          <p:txBody>
            <a:bodyPr>
              <a:normAutofit fontScale="25000" lnSpcReduction="20000"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  <p:sp>
          <p:nvSpPr>
            <p:cNvPr id="27" name="文本框 26"/>
            <p:cNvSpPr txBox="1"/>
            <p:nvPr>
              <p:custDataLst>
                <p:tags r:id="rId4"/>
              </p:custDataLst>
            </p:nvPr>
          </p:nvSpPr>
          <p:spPr>
            <a:xfrm>
              <a:off x="2983222" y="3179980"/>
              <a:ext cx="3986730" cy="368809"/>
            </a:xfrm>
            <a:prstGeom prst="rect">
              <a:avLst/>
            </a:prstGeom>
            <a:noFill/>
            <a:ln>
              <a:noFill/>
            </a:ln>
          </p:spPr>
          <p:txBody>
            <a:bodyPr/>
            <a:lstStyle/>
            <a:p>
              <a:pPr fontAlgn="auto">
                <a:lnSpc>
                  <a:spcPts val="23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CN" altLang="en-US" sz="3200" b="1" dirty="0" smtClean="0">
                  <a:solidFill>
                    <a:srgbClr val="C00000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投稿</a:t>
              </a:r>
              <a:r>
                <a:rPr kumimoji="0" lang="en-US" altLang="zh-CN" sz="3200" b="1" dirty="0" smtClean="0">
                  <a:solidFill>
                    <a:srgbClr val="C00000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CSSCI</a:t>
              </a:r>
              <a:r>
                <a:rPr kumimoji="0" lang="zh-CN" altLang="en-US" sz="3200" b="1" dirty="0" smtClean="0">
                  <a:solidFill>
                    <a:srgbClr val="C00000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台湾刊</a:t>
              </a:r>
              <a:endParaRPr kumimoji="0" lang="zh-CN" altLang="en-US" sz="3200" b="1" dirty="0">
                <a:solidFill>
                  <a:srgbClr val="C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2" name="文字方塊 1"/>
          <p:cNvSpPr txBox="1"/>
          <p:nvPr/>
        </p:nvSpPr>
        <p:spPr>
          <a:xfrm>
            <a:off x="249596" y="915889"/>
            <a:ext cx="5547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Q. </a:t>
            </a:r>
            <a:r>
              <a:rPr lang="zh-CN" altLang="en-US" sz="2800" b="1" dirty="0" smtClean="0"/>
              <a:t>如何在数据库内查找投稿信息？</a:t>
            </a:r>
            <a:endParaRPr lang="zh-TW" altLang="en-US" sz="2800" b="1" dirty="0"/>
          </a:p>
        </p:txBody>
      </p:sp>
      <p:sp>
        <p:nvSpPr>
          <p:cNvPr id="4" name="文字方塊 3"/>
          <p:cNvSpPr txBox="1"/>
          <p:nvPr/>
        </p:nvSpPr>
        <p:spPr>
          <a:xfrm>
            <a:off x="249596" y="1495929"/>
            <a:ext cx="1228375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举例：</a:t>
            </a:r>
            <a:r>
              <a:rPr lang="zh-CN" altLang="en-US" sz="2800" b="1" dirty="0" smtClean="0">
                <a:solidFill>
                  <a:srgbClr val="0070C0"/>
                </a:solidFill>
              </a:rPr>
              <a:t>经济论文丛刊  </a:t>
            </a:r>
            <a:r>
              <a:rPr lang="en-US" altLang="zh-TW" sz="2400" b="1" i="1" dirty="0" smtClean="0">
                <a:solidFill>
                  <a:srgbClr val="0070C0"/>
                </a:solidFill>
              </a:rPr>
              <a:t>Taiwan </a:t>
            </a:r>
            <a:r>
              <a:rPr lang="en-US" altLang="zh-TW" sz="2400" b="1" i="1" dirty="0">
                <a:solidFill>
                  <a:srgbClr val="0070C0"/>
                </a:solidFill>
              </a:rPr>
              <a:t>Economic Review</a:t>
            </a:r>
            <a:r>
              <a:rPr lang="zh-CN" altLang="en-US" sz="2800" b="1" dirty="0" smtClean="0">
                <a:solidFill>
                  <a:srgbClr val="C00000"/>
                </a:solidFill>
              </a:rPr>
              <a:t>（</a:t>
            </a:r>
            <a:r>
              <a:rPr lang="en-US" altLang="zh-CN" sz="2800" b="1" dirty="0" smtClean="0">
                <a:solidFill>
                  <a:srgbClr val="C00000"/>
                </a:solidFill>
              </a:rPr>
              <a:t>CSSCI</a:t>
            </a:r>
            <a:r>
              <a:rPr lang="zh-CN" altLang="en-US" sz="2800" b="1" dirty="0" smtClean="0">
                <a:solidFill>
                  <a:srgbClr val="C00000"/>
                </a:solidFill>
              </a:rPr>
              <a:t>）</a:t>
            </a:r>
            <a:endParaRPr lang="en-US" altLang="zh-TW" sz="2800" b="1" dirty="0">
              <a:solidFill>
                <a:srgbClr val="C00000"/>
              </a:solidFill>
            </a:endParaRPr>
          </a:p>
          <a:p>
            <a:endParaRPr lang="zh-TW" altLang="en-US" dirty="0"/>
          </a:p>
        </p:txBody>
      </p:sp>
      <p:sp>
        <p:nvSpPr>
          <p:cNvPr id="6" name="橢圓 5"/>
          <p:cNvSpPr/>
          <p:nvPr/>
        </p:nvSpPr>
        <p:spPr>
          <a:xfrm>
            <a:off x="6162862" y="3527254"/>
            <a:ext cx="1600641" cy="618026"/>
          </a:xfrm>
          <a:prstGeom prst="ellipse">
            <a:avLst/>
          </a:prstGeom>
          <a:noFill/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文本框 26"/>
          <p:cNvSpPr txBox="1"/>
          <p:nvPr>
            <p:custDataLst>
              <p:tags r:id="rId1"/>
            </p:custDataLst>
          </p:nvPr>
        </p:nvSpPr>
        <p:spPr bwMode="auto">
          <a:xfrm>
            <a:off x="3100779" y="543238"/>
            <a:ext cx="6601460" cy="271147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4400" b="1" dirty="0" smtClean="0">
                <a:solidFill>
                  <a:srgbClr val="C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投稿台湾期刊注意事项</a:t>
            </a:r>
            <a:endParaRPr kumimoji="0" lang="zh-CN" altLang="en-US" sz="4400" b="1" dirty="0">
              <a:solidFill>
                <a:srgbClr val="C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7498080" y="6091756"/>
            <a:ext cx="38774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/>
              <a:t>--- </a:t>
            </a:r>
            <a:r>
              <a:rPr lang="zh-CN" altLang="en-US" sz="2000" b="1" dirty="0" smtClean="0"/>
              <a:t>台湾成功大学 吴万益</a:t>
            </a:r>
            <a:endParaRPr lang="zh-TW" altLang="en-US" sz="2000" b="1" dirty="0"/>
          </a:p>
        </p:txBody>
      </p:sp>
      <p:sp>
        <p:nvSpPr>
          <p:cNvPr id="3" name="矩形 2"/>
          <p:cNvSpPr/>
          <p:nvPr/>
        </p:nvSpPr>
        <p:spPr>
          <a:xfrm>
            <a:off x="213360" y="1099620"/>
            <a:ext cx="11841480" cy="4561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20000"/>
              </a:spcBef>
              <a:buClr>
                <a:srgbClr val="330066"/>
              </a:buClr>
              <a:buSzPct val="70000"/>
              <a:buFont typeface="Wingdings" panose="05000000000000000000" pitchFamily="2" charset="2"/>
              <a:buChar char="l"/>
            </a:pPr>
            <a:r>
              <a:rPr lang="zh-TW" altLang="en-US" sz="3600" b="1" dirty="0" smtClean="0">
                <a:solidFill>
                  <a:srgbClr val="000000"/>
                </a:solidFill>
                <a:latin typeface="Arial" panose="020B0604020202020204"/>
                <a:ea typeface="PMingLiU"/>
              </a:rPr>
              <a:t>论文的长度</a:t>
            </a:r>
            <a:endParaRPr lang="zh-TW" altLang="en-US" sz="3600" b="1" dirty="0" smtClean="0">
              <a:solidFill>
                <a:srgbClr val="000000"/>
              </a:solidFill>
              <a:latin typeface="Arial" panose="020B0604020202020204"/>
              <a:ea typeface="PMingLiU"/>
            </a:endParaRPr>
          </a:p>
          <a:p>
            <a:pPr marL="692150" lvl="1" indent="-347980">
              <a:spcBef>
                <a:spcPct val="20000"/>
              </a:spcBef>
              <a:buClr>
                <a:srgbClr val="669999"/>
              </a:buClr>
              <a:buSzPct val="70000"/>
              <a:buFont typeface="Wingdings" panose="05000000000000000000" pitchFamily="2" charset="2"/>
              <a:buChar char="l"/>
            </a:pPr>
            <a:r>
              <a:rPr lang="zh-TW" altLang="en-US" sz="3200" b="1" dirty="0" smtClean="0">
                <a:solidFill>
                  <a:srgbClr val="000000"/>
                </a:solidFill>
                <a:latin typeface="Arial" panose="020B0604020202020204"/>
                <a:ea typeface="PMingLiU"/>
              </a:rPr>
              <a:t>文章长度约一万五到两万字最恰当。</a:t>
            </a:r>
            <a:endParaRPr lang="zh-TW" altLang="en-US" sz="3200" b="1" dirty="0" smtClean="0">
              <a:solidFill>
                <a:srgbClr val="000000"/>
              </a:solidFill>
              <a:latin typeface="Arial" panose="020B0604020202020204"/>
              <a:ea typeface="PMingLiU"/>
            </a:endParaRPr>
          </a:p>
          <a:p>
            <a:pPr marL="342900" lvl="0" indent="-342900">
              <a:spcBef>
                <a:spcPct val="20000"/>
              </a:spcBef>
              <a:buClr>
                <a:srgbClr val="330066"/>
              </a:buClr>
              <a:buSzPct val="70000"/>
              <a:buFont typeface="Wingdings" panose="05000000000000000000" pitchFamily="2" charset="2"/>
              <a:buChar char="l"/>
            </a:pPr>
            <a:r>
              <a:rPr lang="zh-TW" altLang="en-US" sz="3600" b="1" dirty="0" smtClean="0">
                <a:solidFill>
                  <a:srgbClr val="000000"/>
                </a:solidFill>
                <a:latin typeface="Arial" panose="020B0604020202020204"/>
                <a:ea typeface="PMingLiU"/>
              </a:rPr>
              <a:t>了解每</a:t>
            </a:r>
            <a:r>
              <a:rPr lang="zh-TW" altLang="en-US" sz="3600" b="1" dirty="0">
                <a:solidFill>
                  <a:srgbClr val="000000"/>
                </a:solidFill>
                <a:latin typeface="Arial" panose="020B0604020202020204"/>
                <a:ea typeface="PMingLiU"/>
              </a:rPr>
              <a:t>份期刊的特色</a:t>
            </a:r>
            <a:endParaRPr lang="zh-TW" altLang="en-US" sz="3600" b="1" dirty="0">
              <a:solidFill>
                <a:srgbClr val="000000"/>
              </a:solidFill>
              <a:latin typeface="Arial" panose="020B0604020202020204"/>
              <a:ea typeface="PMingLiU"/>
            </a:endParaRPr>
          </a:p>
          <a:p>
            <a:pPr marL="342900" lvl="0" indent="-342900">
              <a:spcBef>
                <a:spcPct val="20000"/>
              </a:spcBef>
              <a:buClr>
                <a:srgbClr val="330066"/>
              </a:buClr>
              <a:buSzPct val="70000"/>
              <a:buFont typeface="Wingdings" panose="05000000000000000000" pitchFamily="2" charset="2"/>
              <a:buChar char="l"/>
            </a:pPr>
            <a:r>
              <a:rPr lang="zh-TW" altLang="en-US" sz="3600" b="1" dirty="0" smtClean="0">
                <a:solidFill>
                  <a:srgbClr val="000000"/>
                </a:solidFill>
                <a:latin typeface="Arial" panose="020B0604020202020204"/>
                <a:ea typeface="PMingLiU"/>
              </a:rPr>
              <a:t>撰稿范例 </a:t>
            </a:r>
            <a:r>
              <a:rPr lang="en-US" altLang="zh-TW" sz="3600" b="1" dirty="0" smtClean="0">
                <a:solidFill>
                  <a:srgbClr val="000000"/>
                </a:solidFill>
                <a:latin typeface="Arial" panose="020B0604020202020204"/>
                <a:ea typeface="PMingLiU"/>
              </a:rPr>
              <a:t>(</a:t>
            </a:r>
            <a:r>
              <a:rPr lang="zh-TW" altLang="en-US" sz="3600" b="1" dirty="0">
                <a:solidFill>
                  <a:srgbClr val="000000"/>
                </a:solidFill>
                <a:latin typeface="Arial" panose="020B0604020202020204"/>
                <a:ea typeface="PMingLiU"/>
              </a:rPr>
              <a:t>文章格式</a:t>
            </a:r>
            <a:r>
              <a:rPr lang="en-US" altLang="zh-TW" sz="3600" b="1" dirty="0">
                <a:solidFill>
                  <a:srgbClr val="000000"/>
                </a:solidFill>
                <a:latin typeface="Arial" panose="020B0604020202020204"/>
                <a:ea typeface="PMingLiU"/>
              </a:rPr>
              <a:t>)</a:t>
            </a:r>
            <a:endParaRPr lang="en-US" altLang="zh-TW" sz="3600" b="1" dirty="0">
              <a:solidFill>
                <a:srgbClr val="000000"/>
              </a:solidFill>
              <a:latin typeface="Arial" panose="020B0604020202020204"/>
              <a:ea typeface="PMingLiU"/>
            </a:endParaRPr>
          </a:p>
          <a:p>
            <a:pPr marL="342900" lvl="0" indent="-342900">
              <a:spcBef>
                <a:spcPct val="20000"/>
              </a:spcBef>
              <a:buClr>
                <a:srgbClr val="330066"/>
              </a:buClr>
              <a:buSzPct val="70000"/>
              <a:buFont typeface="Wingdings" panose="05000000000000000000" pitchFamily="2" charset="2"/>
              <a:buChar char="l"/>
            </a:pPr>
            <a:r>
              <a:rPr lang="zh-TW" altLang="en-US" sz="3600" b="1" dirty="0">
                <a:solidFill>
                  <a:srgbClr val="000000"/>
                </a:solidFill>
                <a:latin typeface="Arial" panose="020B0604020202020204"/>
                <a:ea typeface="PMingLiU"/>
              </a:rPr>
              <a:t>依照期刊的要求交稿</a:t>
            </a:r>
            <a:endParaRPr lang="zh-TW" altLang="en-US" sz="3600" b="1" dirty="0">
              <a:solidFill>
                <a:srgbClr val="000000"/>
              </a:solidFill>
              <a:latin typeface="Arial" panose="020B0604020202020204"/>
              <a:ea typeface="PMingLiU"/>
            </a:endParaRPr>
          </a:p>
          <a:p>
            <a:pPr marL="342900" lvl="0" indent="-342900">
              <a:spcBef>
                <a:spcPct val="20000"/>
              </a:spcBef>
              <a:buClr>
                <a:srgbClr val="330066"/>
              </a:buClr>
              <a:buSzPct val="70000"/>
              <a:buFont typeface="Wingdings" panose="05000000000000000000" pitchFamily="2" charset="2"/>
              <a:buChar char="l"/>
            </a:pPr>
            <a:r>
              <a:rPr lang="zh-TW" altLang="en-US" sz="3600" b="1" dirty="0" smtClean="0">
                <a:solidFill>
                  <a:srgbClr val="000000"/>
                </a:solidFill>
                <a:latin typeface="Arial" panose="020B0604020202020204"/>
                <a:ea typeface="PMingLiU"/>
              </a:rPr>
              <a:t>不可违反学术伦理</a:t>
            </a:r>
            <a:r>
              <a:rPr lang="zh-TW" altLang="en-US" sz="3600" b="1" dirty="0">
                <a:solidFill>
                  <a:srgbClr val="000000"/>
                </a:solidFill>
                <a:latin typeface="Arial" panose="020B0604020202020204"/>
                <a:ea typeface="PMingLiU"/>
              </a:rPr>
              <a:t> </a:t>
            </a:r>
            <a:r>
              <a:rPr lang="zh-TW" altLang="en-US" sz="2800" b="1" dirty="0" smtClean="0">
                <a:solidFill>
                  <a:srgbClr val="000000"/>
                </a:solidFill>
                <a:latin typeface="Arial" panose="020B0604020202020204"/>
                <a:ea typeface="PMingLiU"/>
              </a:rPr>
              <a:t>不可一稿多投；不可抄袭；不可不诚实引用资料</a:t>
            </a:r>
            <a:endParaRPr lang="zh-TW" altLang="en-US" sz="2800" b="1" dirty="0" smtClean="0">
              <a:solidFill>
                <a:srgbClr val="000000"/>
              </a:solidFill>
              <a:latin typeface="Arial" panose="020B0604020202020204"/>
              <a:ea typeface="PMingLiU"/>
            </a:endParaRPr>
          </a:p>
          <a:p>
            <a:pPr marL="342900" lvl="0" indent="-342900">
              <a:spcBef>
                <a:spcPct val="20000"/>
              </a:spcBef>
              <a:buClr>
                <a:srgbClr val="330066"/>
              </a:buClr>
              <a:buSzPct val="70000"/>
              <a:buFont typeface="Wingdings" panose="05000000000000000000" pitchFamily="2" charset="2"/>
              <a:buChar char="l"/>
            </a:pPr>
            <a:r>
              <a:rPr lang="zh-TW" altLang="en-US" sz="3600" b="1" dirty="0" smtClean="0">
                <a:solidFill>
                  <a:srgbClr val="000000"/>
                </a:solidFill>
                <a:latin typeface="Arial" panose="020B0604020202020204"/>
                <a:ea typeface="PMingLiU"/>
              </a:rPr>
              <a:t>审查过程</a:t>
            </a:r>
            <a:endParaRPr lang="zh-TW" altLang="en-US" sz="3600" b="1" dirty="0">
              <a:solidFill>
                <a:srgbClr val="000000"/>
              </a:solidFill>
              <a:latin typeface="Arial" panose="020B0604020202020204"/>
              <a:ea typeface="PMingLiU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文本框 26"/>
          <p:cNvSpPr txBox="1"/>
          <p:nvPr>
            <p:custDataLst>
              <p:tags r:id="rId1"/>
            </p:custDataLst>
          </p:nvPr>
        </p:nvSpPr>
        <p:spPr bwMode="auto">
          <a:xfrm>
            <a:off x="159678" y="458184"/>
            <a:ext cx="5529983" cy="435831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dirty="0" smtClean="0">
                <a:solidFill>
                  <a:srgbClr val="C00000"/>
                </a:solidFill>
                <a:latin typeface="Open Sans"/>
              </a:rPr>
              <a:t>台</a:t>
            </a:r>
            <a:r>
              <a:rPr lang="zh-CN" altLang="en-US" sz="4000" b="1" dirty="0">
                <a:solidFill>
                  <a:srgbClr val="C00000"/>
                </a:solidFill>
                <a:latin typeface="Open Sans"/>
              </a:rPr>
              <a:t>湾学界</a:t>
            </a:r>
            <a:r>
              <a:rPr lang="zh-CN" altLang="en-US" sz="4000" b="1" dirty="0" smtClean="0">
                <a:solidFill>
                  <a:srgbClr val="C00000"/>
                </a:solidFill>
                <a:latin typeface="Open Sans"/>
              </a:rPr>
              <a:t>的投稿</a:t>
            </a:r>
            <a:r>
              <a:rPr lang="zh-CN" altLang="en-US" sz="4000" b="1" dirty="0">
                <a:solidFill>
                  <a:srgbClr val="C00000"/>
                </a:solidFill>
                <a:latin typeface="Open Sans"/>
              </a:rPr>
              <a:t>与流程</a:t>
            </a:r>
            <a:endParaRPr lang="en-US" altLang="zh-CN" sz="4000" b="1" dirty="0">
              <a:solidFill>
                <a:srgbClr val="C00000"/>
              </a:solidFill>
              <a:latin typeface="Open Sans"/>
            </a:endParaRPr>
          </a:p>
          <a:p>
            <a:pPr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sz="4000" b="1" dirty="0">
              <a:solidFill>
                <a:srgbClr val="0070C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0251829" y="6460563"/>
            <a:ext cx="134017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 smtClean="0"/>
              <a:t>www.enago.tw</a:t>
            </a:r>
            <a:endParaRPr lang="en-US" altLang="zh-CN" sz="1400" dirty="0" smtClean="0"/>
          </a:p>
        </p:txBody>
      </p:sp>
      <p:grpSp>
        <p:nvGrpSpPr>
          <p:cNvPr id="30" name="群組 29"/>
          <p:cNvGrpSpPr/>
          <p:nvPr/>
        </p:nvGrpSpPr>
        <p:grpSpPr>
          <a:xfrm>
            <a:off x="366820" y="1115523"/>
            <a:ext cx="8002765" cy="1015663"/>
            <a:chOff x="258762" y="2276080"/>
            <a:chExt cx="8002765" cy="1015663"/>
          </a:xfrm>
        </p:grpSpPr>
        <p:sp>
          <p:nvSpPr>
            <p:cNvPr id="7" name="文字方塊 6"/>
            <p:cNvSpPr txBox="1"/>
            <p:nvPr/>
          </p:nvSpPr>
          <p:spPr>
            <a:xfrm>
              <a:off x="258762" y="2276080"/>
              <a:ext cx="1655019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 dirty="0" smtClean="0"/>
                <a:t>投稿</a:t>
              </a:r>
              <a:endParaRPr lang="en-US" altLang="zh-CN" sz="2400" b="1" dirty="0" smtClean="0"/>
            </a:p>
            <a:p>
              <a:r>
                <a:rPr lang="zh-CN" altLang="en-US" b="1" dirty="0" smtClean="0">
                  <a:solidFill>
                    <a:schemeClr val="accent2">
                      <a:lumMod val="75000"/>
                    </a:schemeClr>
                  </a:solidFill>
                </a:rPr>
                <a:t>注意：</a:t>
              </a:r>
              <a:endParaRPr lang="en-US" altLang="zh-CN" b="1" dirty="0" smtClean="0">
                <a:solidFill>
                  <a:schemeClr val="accent2">
                    <a:lumMod val="75000"/>
                  </a:schemeClr>
                </a:solidFill>
              </a:endParaRPr>
            </a:p>
            <a:p>
              <a:r>
                <a:rPr lang="zh-CN" altLang="en-US" b="1" dirty="0" smtClean="0">
                  <a:solidFill>
                    <a:schemeClr val="accent2">
                      <a:lumMod val="75000"/>
                    </a:schemeClr>
                  </a:solidFill>
                </a:rPr>
                <a:t>不可一稿多投</a:t>
              </a:r>
              <a:endParaRPr lang="zh-TW" altLang="en-US" b="1" dirty="0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cxnSp>
          <p:nvCxnSpPr>
            <p:cNvPr id="9" name="直線單箭頭接點 8"/>
            <p:cNvCxnSpPr/>
            <p:nvPr/>
          </p:nvCxnSpPr>
          <p:spPr>
            <a:xfrm>
              <a:off x="1560025" y="2719096"/>
              <a:ext cx="567714" cy="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文字方塊 9"/>
            <p:cNvSpPr txBox="1"/>
            <p:nvPr/>
          </p:nvSpPr>
          <p:spPr>
            <a:xfrm>
              <a:off x="2077959" y="2308099"/>
              <a:ext cx="1685453" cy="7016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/>
                <a:t>接获已收到稿件通知</a:t>
              </a:r>
              <a:endParaRPr lang="zh-TW" altLang="en-US" sz="2000" b="1" dirty="0"/>
            </a:p>
          </p:txBody>
        </p:sp>
        <p:cxnSp>
          <p:nvCxnSpPr>
            <p:cNvPr id="15" name="直線單箭頭接點 14"/>
            <p:cNvCxnSpPr/>
            <p:nvPr/>
          </p:nvCxnSpPr>
          <p:spPr>
            <a:xfrm>
              <a:off x="3583974" y="2701836"/>
              <a:ext cx="567714" cy="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文字方塊 10"/>
            <p:cNvSpPr txBox="1"/>
            <p:nvPr/>
          </p:nvSpPr>
          <p:spPr>
            <a:xfrm>
              <a:off x="4141548" y="2296599"/>
              <a:ext cx="1849484" cy="984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/>
                <a:t>期刊送出稿件进行同侪审查</a:t>
              </a:r>
              <a:endParaRPr lang="en-US" altLang="zh-CN" sz="2000" b="1" dirty="0" smtClean="0"/>
            </a:p>
            <a:p>
              <a:r>
                <a:rPr lang="zh-CN" altLang="en-US" dirty="0" smtClean="0"/>
                <a:t>*</a:t>
              </a:r>
              <a:r>
                <a:rPr lang="zh-CN" altLang="en-US" sz="1600" dirty="0" smtClean="0"/>
                <a:t>平均</a:t>
              </a:r>
              <a:r>
                <a:rPr lang="en-US" altLang="zh-CN" sz="1600" dirty="0" smtClean="0"/>
                <a:t>2-4</a:t>
              </a:r>
              <a:r>
                <a:rPr lang="zh-CN" altLang="en-US" sz="1600" dirty="0" smtClean="0"/>
                <a:t>位审查人</a:t>
              </a:r>
              <a:endParaRPr lang="zh-TW" altLang="en-US" sz="1600" dirty="0"/>
            </a:p>
          </p:txBody>
        </p:sp>
        <p:cxnSp>
          <p:nvCxnSpPr>
            <p:cNvPr id="17" name="直線單箭頭接點 16"/>
            <p:cNvCxnSpPr/>
            <p:nvPr/>
          </p:nvCxnSpPr>
          <p:spPr>
            <a:xfrm>
              <a:off x="5904462" y="2693951"/>
              <a:ext cx="567714" cy="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文字方塊 11"/>
            <p:cNvSpPr txBox="1"/>
            <p:nvPr/>
          </p:nvSpPr>
          <p:spPr>
            <a:xfrm>
              <a:off x="6432727" y="2458859"/>
              <a:ext cx="18288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/>
                <a:t>通知审查结果</a:t>
              </a:r>
              <a:endParaRPr lang="zh-TW" altLang="en-US" sz="2000" b="1" dirty="0"/>
            </a:p>
          </p:txBody>
        </p:sp>
      </p:grpSp>
      <p:grpSp>
        <p:nvGrpSpPr>
          <p:cNvPr id="32" name="群組 31"/>
          <p:cNvGrpSpPr/>
          <p:nvPr/>
        </p:nvGrpSpPr>
        <p:grpSpPr>
          <a:xfrm>
            <a:off x="8214272" y="819444"/>
            <a:ext cx="1975453" cy="636038"/>
            <a:chOff x="7702982" y="1407018"/>
            <a:chExt cx="1975453" cy="636038"/>
          </a:xfrm>
        </p:grpSpPr>
        <p:cxnSp>
          <p:nvCxnSpPr>
            <p:cNvPr id="19" name="直線單箭頭接點 18"/>
            <p:cNvCxnSpPr/>
            <p:nvPr/>
          </p:nvCxnSpPr>
          <p:spPr>
            <a:xfrm flipV="1">
              <a:off x="7702982" y="1672687"/>
              <a:ext cx="480761" cy="370369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文字方塊 13"/>
            <p:cNvSpPr txBox="1"/>
            <p:nvPr/>
          </p:nvSpPr>
          <p:spPr>
            <a:xfrm>
              <a:off x="8183743" y="1407018"/>
              <a:ext cx="14946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FF0000"/>
                  </a:solidFill>
                </a:rPr>
                <a:t>拒绝</a:t>
              </a:r>
              <a:endParaRPr lang="zh-TW" altLang="en-US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42" name="群組 41"/>
          <p:cNvGrpSpPr/>
          <p:nvPr/>
        </p:nvGrpSpPr>
        <p:grpSpPr>
          <a:xfrm>
            <a:off x="6303482" y="1737351"/>
            <a:ext cx="3458244" cy="3845113"/>
            <a:chOff x="6303482" y="1737351"/>
            <a:chExt cx="3458244" cy="3845113"/>
          </a:xfrm>
        </p:grpSpPr>
        <p:grpSp>
          <p:nvGrpSpPr>
            <p:cNvPr id="36" name="群組 35"/>
            <p:cNvGrpSpPr/>
            <p:nvPr/>
          </p:nvGrpSpPr>
          <p:grpSpPr>
            <a:xfrm>
              <a:off x="6303482" y="1737351"/>
              <a:ext cx="3321708" cy="3450711"/>
              <a:chOff x="6259588" y="2248625"/>
              <a:chExt cx="3321708" cy="3450711"/>
            </a:xfrm>
          </p:grpSpPr>
          <p:cxnSp>
            <p:nvCxnSpPr>
              <p:cNvPr id="23" name="直線單箭頭接點 22"/>
              <p:cNvCxnSpPr/>
              <p:nvPr/>
            </p:nvCxnSpPr>
            <p:spPr>
              <a:xfrm>
                <a:off x="7095690" y="2248625"/>
                <a:ext cx="0" cy="390289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" name="文字方塊 19"/>
              <p:cNvSpPr txBox="1"/>
              <p:nvPr/>
            </p:nvSpPr>
            <p:spPr>
              <a:xfrm>
                <a:off x="6259588" y="2646773"/>
                <a:ext cx="2778369" cy="6155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dirty="0" smtClean="0"/>
                  <a:t>按照审查意见修改</a:t>
                </a:r>
                <a:endParaRPr lang="en-US" altLang="zh-CN" b="1" dirty="0" smtClean="0"/>
              </a:p>
              <a:p>
                <a:r>
                  <a:rPr lang="zh-CN" altLang="en-US" sz="1600" dirty="0" smtClean="0"/>
                  <a:t>*至少来回一次</a:t>
                </a:r>
                <a:endParaRPr lang="zh-TW" altLang="en-US" sz="1600" dirty="0"/>
              </a:p>
            </p:txBody>
          </p:sp>
          <p:cxnSp>
            <p:nvCxnSpPr>
              <p:cNvPr id="28" name="直線單箭頭接點 27"/>
              <p:cNvCxnSpPr/>
              <p:nvPr/>
            </p:nvCxnSpPr>
            <p:spPr>
              <a:xfrm>
                <a:off x="7114382" y="3262326"/>
                <a:ext cx="0" cy="481177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" name="文字方塊 21"/>
              <p:cNvSpPr txBox="1"/>
              <p:nvPr/>
            </p:nvSpPr>
            <p:spPr>
              <a:xfrm>
                <a:off x="6369356" y="3752097"/>
                <a:ext cx="160190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dirty="0" smtClean="0"/>
                  <a:t>修改后再返稿</a:t>
                </a:r>
                <a:endParaRPr lang="zh-TW" altLang="en-US" b="1" dirty="0"/>
              </a:p>
            </p:txBody>
          </p:sp>
          <p:cxnSp>
            <p:nvCxnSpPr>
              <p:cNvPr id="29" name="直線單箭頭接點 28"/>
              <p:cNvCxnSpPr/>
              <p:nvPr/>
            </p:nvCxnSpPr>
            <p:spPr>
              <a:xfrm>
                <a:off x="7114382" y="4121429"/>
                <a:ext cx="0" cy="481177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文字方塊 24"/>
              <p:cNvSpPr txBox="1"/>
              <p:nvPr/>
            </p:nvSpPr>
            <p:spPr>
              <a:xfrm>
                <a:off x="6361234" y="4602606"/>
                <a:ext cx="3220062" cy="6155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dirty="0" smtClean="0"/>
                  <a:t>期刊接受稿件</a:t>
                </a:r>
                <a:endParaRPr lang="en-US" altLang="zh-CN" b="1" dirty="0" smtClean="0"/>
              </a:p>
              <a:p>
                <a:r>
                  <a:rPr lang="zh-CN" altLang="en-US" sz="1600" dirty="0" smtClean="0"/>
                  <a:t>*期刊负责校对、排版成出刊格式</a:t>
                </a:r>
                <a:endParaRPr lang="zh-TW" altLang="en-US" sz="1600" dirty="0"/>
              </a:p>
            </p:txBody>
          </p:sp>
          <p:cxnSp>
            <p:nvCxnSpPr>
              <p:cNvPr id="31" name="直線單箭頭接點 30"/>
              <p:cNvCxnSpPr/>
              <p:nvPr/>
            </p:nvCxnSpPr>
            <p:spPr>
              <a:xfrm>
                <a:off x="7114382" y="5218159"/>
                <a:ext cx="0" cy="481177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8" name="文字方塊 37"/>
            <p:cNvSpPr txBox="1"/>
            <p:nvPr/>
          </p:nvSpPr>
          <p:spPr>
            <a:xfrm>
              <a:off x="6342931" y="5213132"/>
              <a:ext cx="341879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/>
                <a:t>期刊寄给作者做出刊前最终确认</a:t>
              </a:r>
              <a:endParaRPr lang="zh-TW" altLang="en-US" b="1" dirty="0"/>
            </a:p>
          </p:txBody>
        </p:sp>
      </p:grpSp>
      <p:grpSp>
        <p:nvGrpSpPr>
          <p:cNvPr id="41" name="群組 40"/>
          <p:cNvGrpSpPr/>
          <p:nvPr/>
        </p:nvGrpSpPr>
        <p:grpSpPr>
          <a:xfrm>
            <a:off x="6086675" y="5582464"/>
            <a:ext cx="2910697" cy="1013986"/>
            <a:chOff x="6086675" y="5582464"/>
            <a:chExt cx="2910697" cy="1013986"/>
          </a:xfrm>
        </p:grpSpPr>
        <p:cxnSp>
          <p:nvCxnSpPr>
            <p:cNvPr id="40" name="直線單箭頭接點 39"/>
            <p:cNvCxnSpPr/>
            <p:nvPr/>
          </p:nvCxnSpPr>
          <p:spPr>
            <a:xfrm>
              <a:off x="7158276" y="5582464"/>
              <a:ext cx="0" cy="481177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文字方塊 38"/>
            <p:cNvSpPr txBox="1"/>
            <p:nvPr/>
          </p:nvSpPr>
          <p:spPr>
            <a:xfrm>
              <a:off x="6086675" y="6134785"/>
              <a:ext cx="291069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F0000"/>
                  </a:solidFill>
                </a:rPr>
                <a:t>出</a:t>
              </a:r>
              <a:r>
                <a:rPr lang="zh-CN" altLang="en-US" sz="2400" b="1" dirty="0" smtClean="0">
                  <a:solidFill>
                    <a:srgbClr val="FF0000"/>
                  </a:solidFill>
                </a:rPr>
                <a:t>刊，发表成功！</a:t>
              </a:r>
              <a:endParaRPr lang="zh-TW" altLang="en-US" sz="2400" b="1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文本框 26"/>
          <p:cNvSpPr txBox="1"/>
          <p:nvPr>
            <p:custDataLst>
              <p:tags r:id="rId1"/>
            </p:custDataLst>
          </p:nvPr>
        </p:nvSpPr>
        <p:spPr bwMode="auto">
          <a:xfrm>
            <a:off x="853440" y="769567"/>
            <a:ext cx="10713719" cy="236274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4000" b="1" dirty="0" smtClean="0">
                <a:solidFill>
                  <a:srgbClr val="C00000"/>
                </a:solidFill>
                <a:latin typeface="Open Sans"/>
                <a:ea typeface="Open Sans" panose="020B0606030504020204" pitchFamily="34" charset="0"/>
                <a:cs typeface="Open Sans" panose="020B0606030504020204" pitchFamily="34" charset="0"/>
              </a:rPr>
              <a:t>如何提高发表成功机率？（以</a:t>
            </a:r>
            <a:r>
              <a:rPr kumimoji="0" lang="en-US" altLang="zh-CN" sz="4000" b="1" dirty="0" smtClean="0">
                <a:solidFill>
                  <a:srgbClr val="C00000"/>
                </a:solidFill>
                <a:latin typeface="Open Sans"/>
                <a:ea typeface="Open Sans" panose="020B0606030504020204" pitchFamily="34" charset="0"/>
                <a:cs typeface="Open Sans" panose="020B0606030504020204" pitchFamily="34" charset="0"/>
              </a:rPr>
              <a:t>SSCI</a:t>
            </a:r>
            <a:r>
              <a:rPr kumimoji="0" lang="zh-CN" altLang="en-US" sz="4000" b="1" dirty="0" smtClean="0">
                <a:solidFill>
                  <a:srgbClr val="C00000"/>
                </a:solidFill>
                <a:latin typeface="Open Sans"/>
                <a:ea typeface="Open Sans" panose="020B0606030504020204" pitchFamily="34" charset="0"/>
                <a:cs typeface="Open Sans" panose="020B0606030504020204" pitchFamily="34" charset="0"/>
              </a:rPr>
              <a:t>为例</a:t>
            </a:r>
            <a:r>
              <a:rPr kumimoji="0" lang="zh-CN" altLang="en-US" sz="4000" b="1" dirty="0" smtClean="0">
                <a:solidFill>
                  <a:srgbClr val="C00000"/>
                </a:solidFill>
                <a:latin typeface="+mn-ea"/>
                <a:ea typeface="+mn-ea"/>
                <a:cs typeface="Open Sans" panose="020B0606030504020204" pitchFamily="34" charset="0"/>
              </a:rPr>
              <a:t>）</a:t>
            </a:r>
            <a:endParaRPr kumimoji="0" lang="zh-CN" altLang="en-US" sz="4000" b="1" dirty="0">
              <a:solidFill>
                <a:srgbClr val="C00000"/>
              </a:solidFill>
              <a:latin typeface="Onyx" panose="04050602080702020203" pitchFamily="8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7491631" y="6195061"/>
            <a:ext cx="3877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/>
              <a:t>--- </a:t>
            </a:r>
            <a:r>
              <a:rPr lang="zh-CN" altLang="en-US" b="1" dirty="0" smtClean="0"/>
              <a:t>台湾中央研究院</a:t>
            </a:r>
            <a:r>
              <a:rPr lang="zh-CN" altLang="en-US" b="1" dirty="0"/>
              <a:t>社会所</a:t>
            </a:r>
            <a:r>
              <a:rPr lang="zh-CN" altLang="en-US" b="1" dirty="0" smtClean="0"/>
              <a:t> 吴齐殷</a:t>
            </a:r>
            <a:endParaRPr lang="zh-TW" altLang="en-US" b="1" dirty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/>
          <a:srcRect l="30130" t="55098" r="31079" b="12309"/>
          <a:stretch>
            <a:fillRect/>
          </a:stretch>
        </p:blipFill>
        <p:spPr>
          <a:xfrm>
            <a:off x="619955" y="1283678"/>
            <a:ext cx="10749084" cy="46335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88736" y="1008870"/>
            <a:ext cx="8535424" cy="1454703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3149006" y="5008942"/>
            <a:ext cx="95119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C00000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台湾的知网，欢迎多多使用</a:t>
            </a:r>
            <a:endParaRPr lang="zh-TW" altLang="en-US" sz="4000" b="1" dirty="0">
              <a:solidFill>
                <a:srgbClr val="C00000"/>
              </a:solidFill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59081" y="2733377"/>
            <a:ext cx="1171364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altLang="zh-TW" sz="4800" b="1" kern="100" dirty="0">
                <a:solidFill>
                  <a:srgbClr val="0070C0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www.airitilibrary.cn </a:t>
            </a:r>
            <a:endParaRPr lang="en-US" altLang="zh-TW" sz="4800" b="1" kern="100" dirty="0">
              <a:solidFill>
                <a:srgbClr val="0070C0"/>
              </a:solidFill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ctr">
              <a:spcAft>
                <a:spcPts val="0"/>
              </a:spcAft>
            </a:pPr>
            <a:r>
              <a:rPr lang="zh-CN" altLang="en-US" sz="4000" b="1" kern="100" dirty="0">
                <a:latin typeface="宋体" panose="02010600030101010101" pitchFamily="2" charset="-122"/>
                <a:ea typeface="宋体" panose="02010600030101010101" pitchFamily="2" charset="-122"/>
              </a:rPr>
              <a:t>一站式收</a:t>
            </a:r>
            <a:r>
              <a:rPr lang="zh-CN" altLang="en-US" sz="4000" b="1" kern="100" dirty="0" smtClean="0">
                <a:latin typeface="宋体" panose="02010600030101010101" pitchFamily="2" charset="-122"/>
                <a:ea typeface="宋体" panose="02010600030101010101" pitchFamily="2" charset="-122"/>
              </a:rPr>
              <a:t>录台湾 </a:t>
            </a:r>
            <a:r>
              <a:rPr lang="zh-CN" altLang="en-US" sz="4000" b="1" kern="100" dirty="0">
                <a:latin typeface="宋体" panose="02010600030101010101" pitchFamily="2" charset="-122"/>
                <a:ea typeface="宋体" panose="02010600030101010101" pitchFamily="2" charset="-122"/>
              </a:rPr>
              <a:t>学术期刊、学位论文、电子</a:t>
            </a:r>
            <a:r>
              <a:rPr lang="zh-CN" altLang="en-US" sz="4000" b="1" kern="100" dirty="0" smtClean="0">
                <a:latin typeface="宋体" panose="02010600030101010101" pitchFamily="2" charset="-122"/>
                <a:ea typeface="宋体" panose="02010600030101010101" pitchFamily="2" charset="-122"/>
              </a:rPr>
              <a:t>书</a:t>
            </a:r>
            <a:endParaRPr lang="zh-TW" altLang="zh-TW" sz="4000" kern="1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126_18*i*0"/>
  <p:tag name="KSO_WM_TEMPLATE_CATEGORY" val="custom"/>
  <p:tag name="KSO_WM_TEMPLATE_INDEX" val="126"/>
  <p:tag name="KSO_WM_UNIT_INDEX" val="0"/>
</p:tagLst>
</file>

<file path=ppt/tags/tag2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26"/>
  <p:tag name="KSO_WM_UNIT_TYPE" val="l_i"/>
  <p:tag name="KSO_WM_UNIT_INDEX" val="1_2"/>
  <p:tag name="KSO_WM_UNIT_ID" val="custom126_18*l_i*1_2"/>
  <p:tag name="KSO_WM_UNIT_CLEAR" val="1"/>
  <p:tag name="KSO_WM_UNIT_LAYERLEVEL" val="1_1"/>
  <p:tag name="KSO_WM_DIAGRAM_GROUP_CODE" val="l1-2"/>
</p:tagLst>
</file>

<file path=ppt/tags/tag3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26"/>
  <p:tag name="KSO_WM_UNIT_TYPE" val="l_h_f"/>
  <p:tag name="KSO_WM_UNIT_INDEX" val="1_1_1"/>
  <p:tag name="KSO_WM_UNIT_ID" val="custom126_18*l_h_f*1_1_1"/>
  <p:tag name="KSO_WM_UNIT_CLEAR" val="1"/>
  <p:tag name="KSO_WM_UNIT_LAYERLEVEL" val="1_1_1"/>
  <p:tag name="KSO_WM_UNIT_VALUE" val="16"/>
  <p:tag name="KSO_WM_UNIT_HIGHLIGHT" val="0"/>
  <p:tag name="KSO_WM_UNIT_COMPATIBLE" val="0"/>
  <p:tag name="KSO_WM_UNIT_PRESET_TEXT_INDEX" val="4"/>
  <p:tag name="KSO_WM_DIAGRAM_GROUP_CODE" val="l1-2"/>
  <p:tag name="KSO_WM_UNIT_PRESET_TEXT_LEN" val="26"/>
</p:tagLst>
</file>

<file path=ppt/tags/tag4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26"/>
  <p:tag name="KSO_WM_UNIT_TYPE" val="l_h_f"/>
  <p:tag name="KSO_WM_UNIT_INDEX" val="1_1_1"/>
  <p:tag name="KSO_WM_UNIT_ID" val="custom126_18*l_h_f*1_1_1"/>
  <p:tag name="KSO_WM_UNIT_CLEAR" val="1"/>
  <p:tag name="KSO_WM_UNIT_LAYERLEVEL" val="1_1_1"/>
  <p:tag name="KSO_WM_UNIT_VALUE" val="16"/>
  <p:tag name="KSO_WM_UNIT_HIGHLIGHT" val="0"/>
  <p:tag name="KSO_WM_UNIT_COMPATIBLE" val="0"/>
  <p:tag name="KSO_WM_UNIT_PRESET_TEXT_INDEX" val="4"/>
  <p:tag name="KSO_WM_DIAGRAM_GROUP_CODE" val="l1-2"/>
  <p:tag name="KSO_WM_UNIT_PRESET_TEXT_LEN" val="26"/>
</p:tagLst>
</file>

<file path=ppt/tags/tag5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126_18*i*0"/>
  <p:tag name="KSO_WM_TEMPLATE_CATEGORY" val="custom"/>
  <p:tag name="KSO_WM_TEMPLATE_INDEX" val="126"/>
  <p:tag name="KSO_WM_UNIT_INDEX" val="0"/>
</p:tagLst>
</file>

<file path=ppt/tags/tag6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26"/>
  <p:tag name="KSO_WM_UNIT_TYPE" val="l_i"/>
  <p:tag name="KSO_WM_UNIT_INDEX" val="1_2"/>
  <p:tag name="KSO_WM_UNIT_ID" val="custom126_18*l_i*1_2"/>
  <p:tag name="KSO_WM_UNIT_CLEAR" val="1"/>
  <p:tag name="KSO_WM_UNIT_LAYERLEVEL" val="1_1"/>
  <p:tag name="KSO_WM_DIAGRAM_GROUP_CODE" val="l1-2"/>
</p:tagLst>
</file>

<file path=ppt/tags/tag7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26"/>
  <p:tag name="KSO_WM_UNIT_TYPE" val="l_h_f"/>
  <p:tag name="KSO_WM_UNIT_INDEX" val="1_1_1"/>
  <p:tag name="KSO_WM_UNIT_ID" val="custom126_18*l_h_f*1_1_1"/>
  <p:tag name="KSO_WM_UNIT_CLEAR" val="1"/>
  <p:tag name="KSO_WM_UNIT_LAYERLEVEL" val="1_1_1"/>
  <p:tag name="KSO_WM_UNIT_VALUE" val="16"/>
  <p:tag name="KSO_WM_UNIT_HIGHLIGHT" val="0"/>
  <p:tag name="KSO_WM_UNIT_COMPATIBLE" val="0"/>
  <p:tag name="KSO_WM_UNIT_PRESET_TEXT_INDEX" val="4"/>
  <p:tag name="KSO_WM_DIAGRAM_GROUP_CODE" val="l1-2"/>
  <p:tag name="KSO_WM_UNIT_PRESET_TEXT_LEN" val="26"/>
</p:tagLst>
</file>

<file path=ppt/tags/tag8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126_18*i*0"/>
  <p:tag name="KSO_WM_TEMPLATE_CATEGORY" val="custom"/>
  <p:tag name="KSO_WM_TEMPLATE_INDEX" val="126"/>
  <p:tag name="KSO_WM_UNIT_INDEX" val="0"/>
</p:tagLst>
</file>

<file path=ppt/tags/tag9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26"/>
  <p:tag name="KSO_WM_UNIT_TYPE" val="l_i"/>
  <p:tag name="KSO_WM_UNIT_INDEX" val="1_2"/>
  <p:tag name="KSO_WM_UNIT_ID" val="custom126_18*l_i*1_2"/>
  <p:tag name="KSO_WM_UNIT_CLEAR" val="1"/>
  <p:tag name="KSO_WM_UNIT_LAYERLEVEL" val="1_1"/>
  <p:tag name="KSO_WM_DIAGRAM_GROUP_CODE" val="l1-2"/>
</p:tagLst>
</file>

<file path=ppt/tags/tag10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26"/>
  <p:tag name="KSO_WM_UNIT_TYPE" val="l_h_f"/>
  <p:tag name="KSO_WM_UNIT_INDEX" val="1_1_1"/>
  <p:tag name="KSO_WM_UNIT_ID" val="custom126_18*l_h_f*1_1_1"/>
  <p:tag name="KSO_WM_UNIT_CLEAR" val="1"/>
  <p:tag name="KSO_WM_UNIT_LAYERLEVEL" val="1_1_1"/>
  <p:tag name="KSO_WM_UNIT_VALUE" val="16"/>
  <p:tag name="KSO_WM_UNIT_HIGHLIGHT" val="0"/>
  <p:tag name="KSO_WM_UNIT_COMPATIBLE" val="0"/>
  <p:tag name="KSO_WM_UNIT_PRESET_TEXT_INDEX" val="4"/>
  <p:tag name="KSO_WM_DIAGRAM_GROUP_CODE" val="l1-2"/>
  <p:tag name="KSO_WM_UNIT_PRESET_TEXT_LEN" val="26"/>
</p:tagLst>
</file>

<file path=ppt/tags/tag11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126_18*i*0"/>
  <p:tag name="KSO_WM_TEMPLATE_CATEGORY" val="custom"/>
  <p:tag name="KSO_WM_TEMPLATE_INDEX" val="126"/>
  <p:tag name="KSO_WM_UNIT_INDEX" val="0"/>
</p:tagLst>
</file>

<file path=ppt/tags/tag12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26"/>
  <p:tag name="KSO_WM_UNIT_TYPE" val="l_i"/>
  <p:tag name="KSO_WM_UNIT_INDEX" val="1_2"/>
  <p:tag name="KSO_WM_UNIT_ID" val="custom126_18*l_i*1_2"/>
  <p:tag name="KSO_WM_UNIT_CLEAR" val="1"/>
  <p:tag name="KSO_WM_UNIT_LAYERLEVEL" val="1_1"/>
  <p:tag name="KSO_WM_DIAGRAM_GROUP_CODE" val="l1-2"/>
</p:tagLst>
</file>

<file path=ppt/tags/tag13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26"/>
  <p:tag name="KSO_WM_UNIT_TYPE" val="l_h_f"/>
  <p:tag name="KSO_WM_UNIT_INDEX" val="1_1_1"/>
  <p:tag name="KSO_WM_UNIT_ID" val="custom126_18*l_h_f*1_1_1"/>
  <p:tag name="KSO_WM_UNIT_CLEAR" val="1"/>
  <p:tag name="KSO_WM_UNIT_LAYERLEVEL" val="1_1_1"/>
  <p:tag name="KSO_WM_UNIT_VALUE" val="16"/>
  <p:tag name="KSO_WM_UNIT_HIGHLIGHT" val="0"/>
  <p:tag name="KSO_WM_UNIT_COMPATIBLE" val="0"/>
  <p:tag name="KSO_WM_UNIT_PRESET_TEXT_INDEX" val="4"/>
  <p:tag name="KSO_WM_DIAGRAM_GROUP_CODE" val="l1-2"/>
  <p:tag name="KSO_WM_UNIT_PRESET_TEXT_LEN" val="26"/>
</p:tagLst>
</file>

<file path=ppt/tags/tag14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126_18*i*0"/>
  <p:tag name="KSO_WM_TEMPLATE_CATEGORY" val="custom"/>
  <p:tag name="KSO_WM_TEMPLATE_INDEX" val="126"/>
  <p:tag name="KSO_WM_UNIT_INDEX" val="0"/>
</p:tagLst>
</file>

<file path=ppt/tags/tag15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26"/>
  <p:tag name="KSO_WM_UNIT_TYPE" val="l_i"/>
  <p:tag name="KSO_WM_UNIT_INDEX" val="1_2"/>
  <p:tag name="KSO_WM_UNIT_ID" val="custom126_18*l_i*1_2"/>
  <p:tag name="KSO_WM_UNIT_CLEAR" val="1"/>
  <p:tag name="KSO_WM_UNIT_LAYERLEVEL" val="1_1"/>
  <p:tag name="KSO_WM_DIAGRAM_GROUP_CODE" val="l1-2"/>
</p:tagLst>
</file>

<file path=ppt/tags/tag16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26"/>
  <p:tag name="KSO_WM_UNIT_TYPE" val="l_h_f"/>
  <p:tag name="KSO_WM_UNIT_INDEX" val="1_1_1"/>
  <p:tag name="KSO_WM_UNIT_ID" val="custom126_18*l_h_f*1_1_1"/>
  <p:tag name="KSO_WM_UNIT_CLEAR" val="1"/>
  <p:tag name="KSO_WM_UNIT_LAYERLEVEL" val="1_1_1"/>
  <p:tag name="KSO_WM_UNIT_VALUE" val="16"/>
  <p:tag name="KSO_WM_UNIT_HIGHLIGHT" val="0"/>
  <p:tag name="KSO_WM_UNIT_COMPATIBLE" val="0"/>
  <p:tag name="KSO_WM_UNIT_PRESET_TEXT_INDEX" val="4"/>
  <p:tag name="KSO_WM_DIAGRAM_GROUP_CODE" val="l1-2"/>
  <p:tag name="KSO_WM_UNIT_PRESET_TEXT_LEN" val="26"/>
</p:tagLst>
</file>

<file path=ppt/tags/tag17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26"/>
  <p:tag name="KSO_WM_UNIT_TYPE" val="l_h_f"/>
  <p:tag name="KSO_WM_UNIT_INDEX" val="1_1_1"/>
  <p:tag name="KSO_WM_UNIT_ID" val="custom126_18*l_h_f*1_1_1"/>
  <p:tag name="KSO_WM_UNIT_CLEAR" val="1"/>
  <p:tag name="KSO_WM_UNIT_LAYERLEVEL" val="1_1_1"/>
  <p:tag name="KSO_WM_UNIT_VALUE" val="16"/>
  <p:tag name="KSO_WM_UNIT_HIGHLIGHT" val="0"/>
  <p:tag name="KSO_WM_UNIT_COMPATIBLE" val="0"/>
  <p:tag name="KSO_WM_UNIT_PRESET_TEXT_INDEX" val="4"/>
  <p:tag name="KSO_WM_DIAGRAM_GROUP_CODE" val="l1-2"/>
  <p:tag name="KSO_WM_UNIT_PRESET_TEXT_LEN" val="26"/>
</p:tagLst>
</file>

<file path=ppt/tags/tag18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26"/>
  <p:tag name="KSO_WM_UNIT_TYPE" val="l_i"/>
  <p:tag name="KSO_WM_UNIT_INDEX" val="1_2"/>
  <p:tag name="KSO_WM_UNIT_ID" val="custom126_18*l_i*1_2"/>
  <p:tag name="KSO_WM_UNIT_CLEAR" val="1"/>
  <p:tag name="KSO_WM_UNIT_LAYERLEVEL" val="1_1"/>
  <p:tag name="KSO_WM_DIAGRAM_GROUP_CODE" val="l1-2"/>
</p:tagLst>
</file>

<file path=ppt/tags/tag19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126_18*i*0"/>
  <p:tag name="KSO_WM_TEMPLATE_CATEGORY" val="custom"/>
  <p:tag name="KSO_WM_TEMPLATE_INDEX" val="126"/>
  <p:tag name="KSO_WM_UNIT_INDEX" val="0"/>
</p:tagLst>
</file>

<file path=ppt/tags/tag20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26"/>
  <p:tag name="KSO_WM_UNIT_TYPE" val="l_i"/>
  <p:tag name="KSO_WM_UNIT_INDEX" val="1_2"/>
  <p:tag name="KSO_WM_UNIT_ID" val="custom126_18*l_i*1_2"/>
  <p:tag name="KSO_WM_UNIT_CLEAR" val="1"/>
  <p:tag name="KSO_WM_UNIT_LAYERLEVEL" val="1_1"/>
  <p:tag name="KSO_WM_DIAGRAM_GROUP_CODE" val="l1-2"/>
</p:tagLst>
</file>

<file path=ppt/tags/tag21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26"/>
  <p:tag name="KSO_WM_UNIT_TYPE" val="l_h_f"/>
  <p:tag name="KSO_WM_UNIT_INDEX" val="1_1_1"/>
  <p:tag name="KSO_WM_UNIT_ID" val="custom126_18*l_h_f*1_1_1"/>
  <p:tag name="KSO_WM_UNIT_CLEAR" val="1"/>
  <p:tag name="KSO_WM_UNIT_LAYERLEVEL" val="1_1_1"/>
  <p:tag name="KSO_WM_UNIT_VALUE" val="16"/>
  <p:tag name="KSO_WM_UNIT_HIGHLIGHT" val="0"/>
  <p:tag name="KSO_WM_UNIT_COMPATIBLE" val="0"/>
  <p:tag name="KSO_WM_UNIT_PRESET_TEXT_INDEX" val="4"/>
  <p:tag name="KSO_WM_DIAGRAM_GROUP_CODE" val="l1-2"/>
  <p:tag name="KSO_WM_UNIT_PRESET_TEXT_LEN" val="26"/>
</p:tagLst>
</file>

<file path=ppt/tags/tag22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26"/>
  <p:tag name="KSO_WM_UNIT_TYPE" val="l_h_f"/>
  <p:tag name="KSO_WM_UNIT_INDEX" val="1_1_1"/>
  <p:tag name="KSO_WM_UNIT_ID" val="custom126_18*l_h_f*1_1_1"/>
  <p:tag name="KSO_WM_UNIT_CLEAR" val="1"/>
  <p:tag name="KSO_WM_UNIT_LAYERLEVEL" val="1_1_1"/>
  <p:tag name="KSO_WM_UNIT_VALUE" val="16"/>
  <p:tag name="KSO_WM_UNIT_HIGHLIGHT" val="0"/>
  <p:tag name="KSO_WM_UNIT_COMPATIBLE" val="0"/>
  <p:tag name="KSO_WM_UNIT_PRESET_TEXT_INDEX" val="4"/>
  <p:tag name="KSO_WM_DIAGRAM_GROUP_CODE" val="l1-2"/>
  <p:tag name="KSO_WM_UNIT_PRESET_TEXT_LEN" val="26"/>
</p:tagLst>
</file>

<file path=ppt/tags/tag23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26"/>
  <p:tag name="KSO_WM_UNIT_TYPE" val="l_h_f"/>
  <p:tag name="KSO_WM_UNIT_INDEX" val="1_1_1"/>
  <p:tag name="KSO_WM_UNIT_ID" val="custom126_18*l_h_f*1_1_1"/>
  <p:tag name="KSO_WM_UNIT_CLEAR" val="1"/>
  <p:tag name="KSO_WM_UNIT_LAYERLEVEL" val="1_1_1"/>
  <p:tag name="KSO_WM_UNIT_VALUE" val="16"/>
  <p:tag name="KSO_WM_UNIT_HIGHLIGHT" val="0"/>
  <p:tag name="KSO_WM_UNIT_COMPATIBLE" val="0"/>
  <p:tag name="KSO_WM_UNIT_PRESET_TEXT_INDEX" val="4"/>
  <p:tag name="KSO_WM_DIAGRAM_GROUP_CODE" val="l1-2"/>
  <p:tag name="KSO_WM_UNIT_PRESET_TEXT_LEN" val="26"/>
</p:tagLst>
</file>

<file path=ppt/tags/tag24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26"/>
  <p:tag name="KSO_WM_UNIT_TYPE" val="l_h_f"/>
  <p:tag name="KSO_WM_UNIT_INDEX" val="1_1_1"/>
  <p:tag name="KSO_WM_UNIT_ID" val="custom126_18*l_h_f*1_1_1"/>
  <p:tag name="KSO_WM_UNIT_CLEAR" val="1"/>
  <p:tag name="KSO_WM_UNIT_LAYERLEVEL" val="1_1_1"/>
  <p:tag name="KSO_WM_UNIT_VALUE" val="16"/>
  <p:tag name="KSO_WM_UNIT_HIGHLIGHT" val="0"/>
  <p:tag name="KSO_WM_UNIT_COMPATIBLE" val="0"/>
  <p:tag name="KSO_WM_UNIT_PRESET_TEXT_INDEX" val="4"/>
  <p:tag name="KSO_WM_DIAGRAM_GROUP_CODE" val="l1-2"/>
  <p:tag name="KSO_WM_UNIT_PRESET_TEXT_LEN" val="26"/>
</p:tagLst>
</file>

<file path=ppt/theme/theme1.xml><?xml version="1.0" encoding="utf-8"?>
<a:theme xmlns:a="http://schemas.openxmlformats.org/drawingml/2006/main" name="fab2129feb295ab8fe89233f88001d44850992a9">
  <a:themeElements>
    <a:clrScheme name="Office 主题">
      <a:dk1>
        <a:srgbClr val="000000"/>
      </a:dk1>
      <a:lt1>
        <a:srgbClr val="FFFFFF"/>
      </a:lt1>
      <a:dk2>
        <a:srgbClr val="0C4E7E"/>
      </a:dk2>
      <a:lt2>
        <a:srgbClr val="E2DFCC"/>
      </a:lt2>
      <a:accent1>
        <a:srgbClr val="093759"/>
      </a:accent1>
      <a:accent2>
        <a:srgbClr val="F33735"/>
      </a:accent2>
      <a:accent3>
        <a:srgbClr val="AAC2AC"/>
      </a:accent3>
      <a:accent4>
        <a:srgbClr val="EBB690"/>
      </a:accent4>
      <a:accent5>
        <a:srgbClr val="0B4F76"/>
      </a:accent5>
      <a:accent6>
        <a:srgbClr val="BFBFBF"/>
      </a:accent6>
      <a:hlink>
        <a:srgbClr val="D10E0C"/>
      </a:hlink>
      <a:folHlink>
        <a:srgbClr val="BBB487"/>
      </a:folHlink>
    </a:clrScheme>
    <a:fontScheme name="自定义 7">
      <a:majorFont>
        <a:latin typeface="Calibri Light"/>
        <a:ea typeface="微软雅黑"/>
        <a:cs typeface=""/>
      </a:majorFont>
      <a:minorFont>
        <a:latin typeface="Calibri Light"/>
        <a:ea typeface="微软雅黑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10f8495b4f946cdcfb21b71a5942a6bea6cb245d</Template>
  <TotalTime>0</TotalTime>
  <Words>2586</Words>
  <Application>WPS 演示</Application>
  <PresentationFormat>寬螢幕</PresentationFormat>
  <Paragraphs>401</Paragraphs>
  <Slides>35</Slides>
  <Notes>8</Notes>
  <HiddenSlides>0</HiddenSlides>
  <MMClips>0</MMClips>
  <ScaleCrop>false</ScaleCrop>
  <HeadingPairs>
    <vt:vector size="6" baseType="variant">
      <vt:variant>
        <vt:lpstr>已用的字体</vt:lpstr>
      </vt:variant>
      <vt:variant>
        <vt:i4>26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35</vt:i4>
      </vt:variant>
    </vt:vector>
  </HeadingPairs>
  <TitlesOfParts>
    <vt:vector size="62" baseType="lpstr">
      <vt:lpstr>Arial</vt:lpstr>
      <vt:lpstr>宋体</vt:lpstr>
      <vt:lpstr>Wingdings</vt:lpstr>
      <vt:lpstr>PMingLiU</vt:lpstr>
      <vt:lpstr>Calibri Light</vt:lpstr>
      <vt:lpstr>微软雅黑</vt:lpstr>
      <vt:lpstr>Calibri</vt:lpstr>
      <vt:lpstr>Microsoft JhengHei</vt:lpstr>
      <vt:lpstr>Open Sans</vt:lpstr>
      <vt:lpstr>Segoe Print</vt:lpstr>
      <vt:lpstr>華康新特明體(P)</vt:lpstr>
      <vt:lpstr>华文细黑</vt:lpstr>
      <vt:lpstr>Times New Roman</vt:lpstr>
      <vt:lpstr>Century Gothic</vt:lpstr>
      <vt:lpstr>Adobe 黑体 Std R</vt:lpstr>
      <vt:lpstr>黑体</vt:lpstr>
      <vt:lpstr>PMingLiU</vt:lpstr>
      <vt:lpstr>Arial Unicode MS</vt:lpstr>
      <vt:lpstr>Helvetica Light</vt:lpstr>
      <vt:lpstr>Arial</vt:lpstr>
      <vt:lpstr>等线</vt:lpstr>
      <vt:lpstr>PMingLiU</vt:lpstr>
      <vt:lpstr>Open Sans</vt:lpstr>
      <vt:lpstr>Onyx</vt:lpstr>
      <vt:lpstr>MingLiU-ExtB</vt:lpstr>
      <vt:lpstr>PMingLiU</vt:lpstr>
      <vt:lpstr>fab2129feb295ab8fe89233f88001d44850992a9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zz</dc:creator>
  <cp:lastModifiedBy>四夕</cp:lastModifiedBy>
  <cp:revision>272</cp:revision>
  <dcterms:created xsi:type="dcterms:W3CDTF">2018-05-07T03:19:00Z</dcterms:created>
  <dcterms:modified xsi:type="dcterms:W3CDTF">2021-08-10T02:15:55Z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2052-11.1.0.9208</vt:lpwstr>
  </property>
</Properties>
</file>