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Lst>
  <p:notesMasterIdLst>
    <p:notesMasterId r:id="rId20"/>
  </p:notesMasterIdLst>
  <p:handoutMasterIdLst>
    <p:handoutMasterId r:id="rId21"/>
  </p:handoutMasterIdLst>
  <p:sldIdLst>
    <p:sldId id="554" r:id="rId2"/>
    <p:sldId id="419" r:id="rId3"/>
    <p:sldId id="428" r:id="rId4"/>
    <p:sldId id="429" r:id="rId5"/>
    <p:sldId id="433" r:id="rId6"/>
    <p:sldId id="436" r:id="rId7"/>
    <p:sldId id="440" r:id="rId8"/>
    <p:sldId id="438" r:id="rId9"/>
    <p:sldId id="441" r:id="rId10"/>
    <p:sldId id="455" r:id="rId11"/>
    <p:sldId id="458" r:id="rId12"/>
    <p:sldId id="459" r:id="rId13"/>
    <p:sldId id="460" r:id="rId14"/>
    <p:sldId id="448" r:id="rId15"/>
    <p:sldId id="451" r:id="rId16"/>
    <p:sldId id="452" r:id="rId17"/>
    <p:sldId id="453" r:id="rId18"/>
    <p:sldId id="556" r:id="rId19"/>
  </p:sldIdLst>
  <p:sldSz cx="9906000" cy="6858000" type="A4"/>
  <p:notesSz cx="6808788" cy="9940925"/>
  <p:defaultText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p15:clr>
            <a:srgbClr val="A4A3A4"/>
          </p15:clr>
        </p15:guide>
        <p15:guide id="3" pos="4617" userDrawn="1">
          <p15:clr>
            <a:srgbClr val="A4A3A4"/>
          </p15:clr>
        </p15:guide>
        <p15:guide id="4" orient="horz" pos="346">
          <p15:clr>
            <a:srgbClr val="A4A3A4"/>
          </p15:clr>
        </p15:guide>
        <p15:guide id="6" orient="horz" pos="4020">
          <p15:clr>
            <a:srgbClr val="A4A3A4"/>
          </p15:clr>
        </p15:guide>
        <p15:guide id="7" orient="horz" pos="3339" userDrawn="1">
          <p15:clr>
            <a:srgbClr val="A4A3A4"/>
          </p15:clr>
        </p15:guide>
        <p15:guide id="8" orient="horz" pos="3767">
          <p15:clr>
            <a:srgbClr val="A4A3A4"/>
          </p15:clr>
        </p15:guide>
        <p15:guide id="9" pos="5716">
          <p15:clr>
            <a:srgbClr val="A4A3A4"/>
          </p15:clr>
        </p15:guide>
        <p15:guide id="10" pos="520">
          <p15:clr>
            <a:srgbClr val="A4A3A4"/>
          </p15:clr>
        </p15:guide>
        <p15:guide id="11" pos="3007" userDrawn="1">
          <p15:clr>
            <a:srgbClr val="A4A3A4"/>
          </p15:clr>
        </p15:guide>
        <p15:guide id="12" pos="3230">
          <p15:clr>
            <a:srgbClr val="A4A3A4"/>
          </p15:clr>
        </p15:guide>
        <p15:guide id="13" pos="592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31">
          <p15:clr>
            <a:srgbClr val="A4A3A4"/>
          </p15:clr>
        </p15:guide>
        <p15:guide id="4"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cre, Mariel, Springer US" initials="MS" lastIdx="2" clrIdx="0"/>
  <p:cmAuthor id="1" name="Fuller, Laura, Springer" initials="FLS" lastIdx="2" clrIdx="1"/>
  <p:cmAuthor id="2" name="Fuller, Laura, Springer Nature UK" initials="FL" lastIdx="9" clrIdx="2"/>
  <p:cmAuthor id="3" name="Anthony King" initials="AK"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6A7E"/>
    <a:srgbClr val="628BA3"/>
    <a:srgbClr val="8FAEC1"/>
    <a:srgbClr val="95AABA"/>
    <a:srgbClr val="183638"/>
    <a:srgbClr val="3C9CD7"/>
    <a:srgbClr val="EAEEF0"/>
    <a:srgbClr val="1A2D59"/>
    <a:srgbClr val="183641"/>
    <a:srgbClr val="CEDB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5" autoAdjust="0"/>
    <p:restoredTop sz="93367" autoAdjust="0"/>
  </p:normalViewPr>
  <p:slideViewPr>
    <p:cSldViewPr snapToGrid="0">
      <p:cViewPr>
        <p:scale>
          <a:sx n="80" d="100"/>
          <a:sy n="80" d="100"/>
        </p:scale>
        <p:origin x="96" y="62"/>
      </p:cViewPr>
      <p:guideLst>
        <p:guide orient="horz" pos="3838"/>
        <p:guide pos="4617"/>
        <p:guide orient="horz" pos="346"/>
        <p:guide orient="horz" pos="4020"/>
        <p:guide orient="horz" pos="3339"/>
        <p:guide orient="horz" pos="3767"/>
        <p:guide pos="5716"/>
        <p:guide pos="520"/>
        <p:guide pos="3007"/>
        <p:guide pos="3230"/>
        <p:guide pos="5929"/>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7704"/>
    </p:cViewPr>
  </p:sorterViewPr>
  <p:notesViewPr>
    <p:cSldViewPr snapToGrid="0" showGuides="1">
      <p:cViewPr varScale="1">
        <p:scale>
          <a:sx n="59" d="100"/>
          <a:sy n="59" d="100"/>
        </p:scale>
        <p:origin x="-3264" y="-77"/>
      </p:cViewPr>
      <p:guideLst>
        <p:guide orient="horz" pos="2880"/>
        <p:guide pos="2160"/>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737" y="0"/>
            <a:ext cx="2950475" cy="497046"/>
          </a:xfrm>
          <a:prstGeom prst="rect">
            <a:avLst/>
          </a:prstGeom>
        </p:spPr>
        <p:txBody>
          <a:bodyPr vert="horz" lIns="91440" tIns="45720" rIns="91440" bIns="45720" rtlCol="0"/>
          <a:lstStyle>
            <a:lvl1pPr algn="r">
              <a:defRPr sz="1200"/>
            </a:lvl1pPr>
          </a:lstStyle>
          <a:p>
            <a:fld id="{F72A1F59-74F8-44CF-9608-D1D1F0996587}" type="datetimeFigureOut">
              <a:rPr lang="en-GB" smtClean="0"/>
              <a:t>03/10/2020</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B5456408-28DD-4FFF-92F7-977F2BC32B77}" type="slidenum">
              <a:rPr lang="en-GB" smtClean="0"/>
              <a:t>‹#›</a:t>
            </a:fld>
            <a:endParaRPr lang="en-GB"/>
          </a:p>
        </p:txBody>
      </p:sp>
    </p:spTree>
    <p:extLst>
      <p:ext uri="{BB962C8B-B14F-4D97-AF65-F5344CB8AC3E}">
        <p14:creationId xmlns:p14="http://schemas.microsoft.com/office/powerpoint/2010/main" val="3460571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D36F24F6-1556-47AD-907E-11C4C804A6C2}" type="datetimeFigureOut">
              <a:rPr lang="en-GB" smtClean="0"/>
              <a:t>03/10/2020</a:t>
            </a:fld>
            <a:endParaRPr lang="en-GB"/>
          </a:p>
        </p:txBody>
      </p:sp>
      <p:sp>
        <p:nvSpPr>
          <p:cNvPr id="4" name="Slide Image Placeholder 3"/>
          <p:cNvSpPr>
            <a:spLocks noGrp="1" noRot="1" noChangeAspect="1"/>
          </p:cNvSpPr>
          <p:nvPr>
            <p:ph type="sldImg" idx="2"/>
          </p:nvPr>
        </p:nvSpPr>
        <p:spPr>
          <a:xfrm>
            <a:off x="712788" y="746125"/>
            <a:ext cx="5383212"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8731FDDB-74AF-466F-B92E-1346EC410FDE}" type="slidenum">
              <a:rPr lang="en-GB" smtClean="0"/>
              <a:t>‹#›</a:t>
            </a:fld>
            <a:endParaRPr lang="en-GB"/>
          </a:p>
        </p:txBody>
      </p:sp>
    </p:spTree>
    <p:extLst>
      <p:ext uri="{BB962C8B-B14F-4D97-AF65-F5344CB8AC3E}">
        <p14:creationId xmlns:p14="http://schemas.microsoft.com/office/powerpoint/2010/main" val="1495987017"/>
      </p:ext>
    </p:extLst>
  </p:cSld>
  <p:clrMap bg1="lt1" tx1="dk1" bg2="lt2" tx2="dk2" accent1="accent1" accent2="accent2" accent3="accent3" accent4="accent4" accent5="accent5" accent6="accent6" hlink="hlink" folHlink="folHlink"/>
  <p:notesStyle>
    <a:lvl1pPr marL="0" algn="l" defTabSz="872722" rtl="0" eaLnBrk="1" latinLnBrk="0" hangingPunct="1">
      <a:defRPr sz="1100" kern="1200">
        <a:solidFill>
          <a:schemeClr val="tx1"/>
        </a:solidFill>
        <a:latin typeface="+mn-lt"/>
        <a:ea typeface="+mn-ea"/>
        <a:cs typeface="+mn-cs"/>
      </a:defRPr>
    </a:lvl1pPr>
    <a:lvl2pPr marL="436361" algn="l" defTabSz="872722" rtl="0" eaLnBrk="1" latinLnBrk="0" hangingPunct="1">
      <a:defRPr sz="1100" kern="1200">
        <a:solidFill>
          <a:schemeClr val="tx1"/>
        </a:solidFill>
        <a:latin typeface="+mn-lt"/>
        <a:ea typeface="+mn-ea"/>
        <a:cs typeface="+mn-cs"/>
      </a:defRPr>
    </a:lvl2pPr>
    <a:lvl3pPr marL="872722" algn="l" defTabSz="872722" rtl="0" eaLnBrk="1" latinLnBrk="0" hangingPunct="1">
      <a:defRPr sz="1100" kern="1200">
        <a:solidFill>
          <a:schemeClr val="tx1"/>
        </a:solidFill>
        <a:latin typeface="+mn-lt"/>
        <a:ea typeface="+mn-ea"/>
        <a:cs typeface="+mn-cs"/>
      </a:defRPr>
    </a:lvl3pPr>
    <a:lvl4pPr marL="1309083" algn="l" defTabSz="872722" rtl="0" eaLnBrk="1" latinLnBrk="0" hangingPunct="1">
      <a:defRPr sz="1100" kern="1200">
        <a:solidFill>
          <a:schemeClr val="tx1"/>
        </a:solidFill>
        <a:latin typeface="+mn-lt"/>
        <a:ea typeface="+mn-ea"/>
        <a:cs typeface="+mn-cs"/>
      </a:defRPr>
    </a:lvl4pPr>
    <a:lvl5pPr marL="1745445" algn="l" defTabSz="872722" rtl="0" eaLnBrk="1" latinLnBrk="0" hangingPunct="1">
      <a:defRPr sz="1100" kern="1200">
        <a:solidFill>
          <a:schemeClr val="tx1"/>
        </a:solidFill>
        <a:latin typeface="+mn-lt"/>
        <a:ea typeface="+mn-ea"/>
        <a:cs typeface="+mn-cs"/>
      </a:defRPr>
    </a:lvl5pPr>
    <a:lvl6pPr marL="2181806" algn="l" defTabSz="872722" rtl="0" eaLnBrk="1" latinLnBrk="0" hangingPunct="1">
      <a:defRPr sz="1100" kern="1200">
        <a:solidFill>
          <a:schemeClr val="tx1"/>
        </a:solidFill>
        <a:latin typeface="+mn-lt"/>
        <a:ea typeface="+mn-ea"/>
        <a:cs typeface="+mn-cs"/>
      </a:defRPr>
    </a:lvl6pPr>
    <a:lvl7pPr marL="2618167" algn="l" defTabSz="872722" rtl="0" eaLnBrk="1" latinLnBrk="0" hangingPunct="1">
      <a:defRPr sz="1100" kern="1200">
        <a:solidFill>
          <a:schemeClr val="tx1"/>
        </a:solidFill>
        <a:latin typeface="+mn-lt"/>
        <a:ea typeface="+mn-ea"/>
        <a:cs typeface="+mn-cs"/>
      </a:defRPr>
    </a:lvl7pPr>
    <a:lvl8pPr marL="3054529" algn="l" defTabSz="872722" rtl="0" eaLnBrk="1" latinLnBrk="0" hangingPunct="1">
      <a:defRPr sz="1100" kern="1200">
        <a:solidFill>
          <a:schemeClr val="tx1"/>
        </a:solidFill>
        <a:latin typeface="+mn-lt"/>
        <a:ea typeface="+mn-ea"/>
        <a:cs typeface="+mn-cs"/>
      </a:defRPr>
    </a:lvl8pPr>
    <a:lvl9pPr marL="3490890" algn="l" defTabSz="87272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link.springer.com/"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health.springer.com/" TargetMode="External"/><Relationship Id="rId4" Type="http://schemas.openxmlformats.org/officeDocument/2006/relationships/hyperlink" Target="https://rd.springer.co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for Sales:</a:t>
            </a:r>
          </a:p>
          <a:p>
            <a:r>
              <a:rPr lang="en-GB" sz="1100" kern="1200" dirty="0">
                <a:solidFill>
                  <a:schemeClr val="tx1"/>
                </a:solidFill>
                <a:effectLst/>
                <a:latin typeface="+mn-lt"/>
                <a:ea typeface="+mn-ea"/>
                <a:cs typeface="+mn-cs"/>
              </a:rPr>
              <a:t>SpringerLink: </a:t>
            </a:r>
            <a:r>
              <a:rPr lang="en-GB" sz="1100" u="sng" kern="1200" dirty="0">
                <a:solidFill>
                  <a:schemeClr val="tx1"/>
                </a:solidFill>
                <a:effectLst/>
                <a:latin typeface="+mn-lt"/>
                <a:ea typeface="+mn-ea"/>
                <a:cs typeface="+mn-cs"/>
                <a:hlinkClick r:id="rId3"/>
              </a:rPr>
              <a:t>https://link.springer.com/</a:t>
            </a:r>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Springer for R&amp;D: </a:t>
            </a:r>
            <a:r>
              <a:rPr lang="en-GB" sz="1100" u="sng" kern="1200" dirty="0">
                <a:solidFill>
                  <a:schemeClr val="tx1"/>
                </a:solidFill>
                <a:effectLst/>
                <a:latin typeface="+mn-lt"/>
                <a:ea typeface="+mn-ea"/>
                <a:cs typeface="+mn-cs"/>
                <a:hlinkClick r:id="rId4"/>
              </a:rPr>
              <a:t>https://rd.springer.com/</a:t>
            </a:r>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Springer for health and hospitals:  </a:t>
            </a:r>
            <a:r>
              <a:rPr lang="en-GB" sz="1100" u="sng" kern="1200" dirty="0">
                <a:solidFill>
                  <a:schemeClr val="tx1"/>
                </a:solidFill>
                <a:effectLst/>
                <a:latin typeface="+mn-lt"/>
                <a:ea typeface="+mn-ea"/>
                <a:cs typeface="+mn-cs"/>
                <a:hlinkClick r:id="rId5"/>
              </a:rPr>
              <a:t>https://health.springer.com/</a:t>
            </a:r>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1FDDB-74AF-466F-B92E-1346EC410FDE}" type="slidenum">
              <a:rPr lang="en-GB" smtClean="0"/>
              <a:t>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9</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10</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11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NB: Personalized recommendations is across publishers - may be removed going forward.</a:t>
            </a:r>
          </a:p>
        </p:txBody>
      </p:sp>
      <p:sp>
        <p:nvSpPr>
          <p:cNvPr id="4" name="Slide Number Placeholder 3"/>
          <p:cNvSpPr>
            <a:spLocks noGrp="1"/>
          </p:cNvSpPr>
          <p:nvPr>
            <p:ph type="sldNum" sz="quarter" idx="10"/>
          </p:nvPr>
        </p:nvSpPr>
        <p:spPr/>
        <p:txBody>
          <a:bodyPr/>
          <a:lstStyle/>
          <a:p>
            <a:fld id="{8731FDDB-74AF-466F-B92E-1346EC410FDE}" type="slidenum">
              <a:rPr lang="en-GB" smtClean="0"/>
              <a:t>12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13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14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NB Topical</a:t>
            </a:r>
            <a:r>
              <a:rPr lang="en-GB" baseline="0" dirty="0"/>
              <a:t> collections*</a:t>
            </a:r>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15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16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72722" rtl="0" eaLnBrk="1" fontAlgn="auto" latinLnBrk="0" hangingPunct="1">
              <a:lnSpc>
                <a:spcPct val="100000"/>
              </a:lnSpc>
              <a:spcBef>
                <a:spcPts val="0"/>
              </a:spcBef>
              <a:spcAft>
                <a:spcPts val="0"/>
              </a:spcAft>
              <a:buClrTx/>
              <a:buSzTx/>
              <a:buFontTx/>
              <a:buNone/>
              <a:tabLst/>
              <a:defRPr/>
            </a:pPr>
            <a:fld id="{8731FDDB-74AF-466F-B92E-1346EC410FD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872722"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6521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731FDDB-74AF-466F-B92E-1346EC410FDE}" type="slidenum">
              <a:rPr lang="en-GB" smtClean="0"/>
              <a:t>1</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2</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3</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4</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731FDDB-74AF-466F-B92E-1346EC410FDE}" type="slidenum">
              <a:rPr lang="en-GB" smtClean="0"/>
              <a:t>5</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6</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7</a:t>
            </a:fld>
            <a:endParaRPr lang="en-GB"/>
          </a:p>
        </p:txBody>
      </p:sp>
    </p:spTree>
    <p:extLst>
      <p:ext uri="{BB962C8B-B14F-4D97-AF65-F5344CB8AC3E}">
        <p14:creationId xmlns:p14="http://schemas.microsoft.com/office/powerpoint/2010/main" val="146086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731FDDB-74AF-466F-B92E-1346EC410FDE}" type="slidenum">
              <a:rPr lang="en-GB" smtClean="0"/>
              <a:t>8</a:t>
            </a:fld>
            <a:endParaRPr lang="en-GB"/>
          </a:p>
        </p:txBody>
      </p:sp>
    </p:spTree>
    <p:extLst>
      <p:ext uri="{BB962C8B-B14F-4D97-AF65-F5344CB8AC3E}">
        <p14:creationId xmlns:p14="http://schemas.microsoft.com/office/powerpoint/2010/main" val="14608655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904800" cy="6855319"/>
          </a:xfrm>
          <a:prstGeom prst="rect">
            <a:avLst/>
          </a:prstGeom>
        </p:spPr>
      </p:pic>
      <p:grpSp>
        <p:nvGrpSpPr>
          <p:cNvPr id="23" name="Group 22"/>
          <p:cNvGrpSpPr/>
          <p:nvPr userDrawn="1"/>
        </p:nvGrpSpPr>
        <p:grpSpPr>
          <a:xfrm>
            <a:off x="4923991" y="-3361"/>
            <a:ext cx="4490137"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Freeform 17"/>
          <p:cNvSpPr>
            <a:spLocks/>
          </p:cNvSpPr>
          <p:nvPr userDrawn="1"/>
        </p:nvSpPr>
        <p:spPr bwMode="auto">
          <a:xfrm>
            <a:off x="1200" y="3483"/>
            <a:ext cx="9903600"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11432" y="6057901"/>
            <a:ext cx="3170060" cy="306000"/>
          </a:xfrm>
          <a:prstGeom prst="rect">
            <a:avLst/>
          </a:prstGeom>
        </p:spPr>
      </p:pic>
      <p:sp>
        <p:nvSpPr>
          <p:cNvPr id="14" name="Rectangle 13"/>
          <p:cNvSpPr/>
          <p:nvPr userDrawn="1"/>
        </p:nvSpPr>
        <p:spPr bwMode="auto">
          <a:xfrm>
            <a:off x="10137576" y="2"/>
            <a:ext cx="2359223"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100" b="1" dirty="0">
                <a:solidFill>
                  <a:schemeClr val="accent6"/>
                </a:solidFill>
              </a:rPr>
              <a:t>Updating image</a:t>
            </a:r>
          </a:p>
          <a:p>
            <a:pPr algn="l"/>
            <a:r>
              <a:rPr lang="en-US" sz="1100" b="0" dirty="0">
                <a:solidFill>
                  <a:schemeClr val="accent6"/>
                </a:solidFill>
              </a:rPr>
              <a:t>To update the background image:</a:t>
            </a:r>
          </a:p>
          <a:p>
            <a:pPr marL="177800" indent="-177800" algn="l">
              <a:buFont typeface="Arial" panose="020B0604020202020204" pitchFamily="34" charset="0"/>
              <a:buChar char="•"/>
            </a:pPr>
            <a:r>
              <a:rPr lang="en-US" sz="1100" b="0" dirty="0">
                <a:solidFill>
                  <a:schemeClr val="accent6"/>
                </a:solidFill>
              </a:rPr>
              <a:t>Go to ‘View’</a:t>
            </a:r>
          </a:p>
          <a:p>
            <a:pPr marL="177800" indent="-177800" algn="l">
              <a:buFont typeface="Arial" panose="020B0604020202020204" pitchFamily="34" charset="0"/>
              <a:buChar char="•"/>
            </a:pPr>
            <a:r>
              <a:rPr lang="en-US" sz="1100" b="0" dirty="0">
                <a:solidFill>
                  <a:schemeClr val="accent6"/>
                </a:solidFill>
              </a:rPr>
              <a:t>Select ‘Slide Master’</a:t>
            </a:r>
          </a:p>
          <a:p>
            <a:pPr marL="177800" indent="-177800" algn="l">
              <a:buFont typeface="Arial" panose="020B0604020202020204" pitchFamily="34" charset="0"/>
              <a:buChar char="•"/>
            </a:pPr>
            <a:r>
              <a:rPr lang="en-US" sz="1100" b="0" dirty="0">
                <a:solidFill>
                  <a:schemeClr val="accent6"/>
                </a:solidFill>
              </a:rPr>
              <a:t>Select the page with the image</a:t>
            </a:r>
          </a:p>
          <a:p>
            <a:pPr marL="177800" indent="-177800" algn="l">
              <a:buFont typeface="Arial" panose="020B0604020202020204" pitchFamily="34" charset="0"/>
              <a:buChar char="•"/>
            </a:pPr>
            <a:r>
              <a:rPr lang="en-US" sz="1100" b="0" dirty="0">
                <a:solidFill>
                  <a:schemeClr val="accent6"/>
                </a:solidFill>
              </a:rPr>
              <a:t>Right click on the image</a:t>
            </a:r>
            <a:r>
              <a:rPr lang="en-US" sz="1100" b="0" baseline="0" dirty="0">
                <a:solidFill>
                  <a:schemeClr val="accent6"/>
                </a:solidFill>
              </a:rPr>
              <a:t> and select ‘C</a:t>
            </a:r>
            <a:r>
              <a:rPr lang="en-US" sz="1100" b="0" dirty="0">
                <a:solidFill>
                  <a:schemeClr val="accent6"/>
                </a:solidFill>
              </a:rPr>
              <a:t>hange picture’</a:t>
            </a:r>
          </a:p>
          <a:p>
            <a:pPr marL="177800" indent="-177800" algn="l">
              <a:buFont typeface="Arial" panose="020B0604020202020204" pitchFamily="34" charset="0"/>
              <a:buChar char="•"/>
            </a:pPr>
            <a:r>
              <a:rPr lang="en-US" sz="1100" b="0" dirty="0">
                <a:solidFill>
                  <a:schemeClr val="accent6"/>
                </a:solidFill>
              </a:rPr>
              <a:t>Navigate to the location with the new image</a:t>
            </a:r>
          </a:p>
          <a:p>
            <a:pPr marL="177800" indent="-177800" algn="l">
              <a:buFont typeface="Arial" panose="020B0604020202020204" pitchFamily="34" charset="0"/>
              <a:buChar char="•"/>
            </a:pPr>
            <a:r>
              <a:rPr lang="en-US" sz="1100" b="0" dirty="0">
                <a:solidFill>
                  <a:schemeClr val="accent6"/>
                </a:solidFill>
              </a:rPr>
              <a:t>Select</a:t>
            </a:r>
            <a:r>
              <a:rPr lang="en-US" sz="1100" b="0" baseline="0" dirty="0">
                <a:solidFill>
                  <a:schemeClr val="accent6"/>
                </a:solidFill>
              </a:rPr>
              <a:t> ‘insert’</a:t>
            </a:r>
          </a:p>
          <a:p>
            <a:pPr marL="177800" indent="-177800" algn="l">
              <a:buFont typeface="Arial" panose="020B0604020202020204" pitchFamily="34" charset="0"/>
              <a:buChar char="•"/>
            </a:pPr>
            <a:endParaRPr lang="en-US" sz="1100" b="0" kern="1200" baseline="0" dirty="0">
              <a:solidFill>
                <a:schemeClr val="accent6"/>
              </a:solidFill>
              <a:latin typeface="+mn-lt"/>
              <a:ea typeface="+mn-ea"/>
              <a:cs typeface="+mn-cs"/>
            </a:endParaRPr>
          </a:p>
          <a:p>
            <a:pPr marL="0" indent="0" algn="l">
              <a:buFontTx/>
              <a:buNone/>
            </a:pPr>
            <a:r>
              <a:rPr lang="en-US" sz="1100" b="0" kern="1200" dirty="0">
                <a:solidFill>
                  <a:schemeClr val="accent6"/>
                </a:solidFill>
                <a:latin typeface="+mn-lt"/>
                <a:ea typeface="+mn-ea"/>
                <a:cs typeface="+mn-cs"/>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5167253" y="507606"/>
            <a:ext cx="400361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5167222" y="1274763"/>
            <a:ext cx="4003675"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6257222"/>
      </p:ext>
    </p:extLst>
  </p:cSld>
  <p:clrMapOvr>
    <a:masterClrMapping/>
  </p:clrMapOvr>
  <p:extLst>
    <p:ext uri="{DCECCB84-F9BA-43D5-87BE-67443E8EF086}">
      <p15:sldGuideLst xmlns:p15="http://schemas.microsoft.com/office/powerpoint/2012/main">
        <p15:guide id="1" pos="107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9"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Tree>
    <p:extLst>
      <p:ext uri="{BB962C8B-B14F-4D97-AF65-F5344CB8AC3E}">
        <p14:creationId xmlns:p14="http://schemas.microsoft.com/office/powerpoint/2010/main" val="3228232802"/>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825500" y="1436688"/>
            <a:ext cx="8239126"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a:t>Click to edit Master title style</a:t>
            </a:r>
            <a:endParaRPr lang="en-GB"/>
          </a:p>
        </p:txBody>
      </p:sp>
    </p:spTree>
    <p:extLst>
      <p:ext uri="{BB962C8B-B14F-4D97-AF65-F5344CB8AC3E}">
        <p14:creationId xmlns:p14="http://schemas.microsoft.com/office/powerpoint/2010/main" val="2474047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5111856" y="1436688"/>
            <a:ext cx="3945600" cy="4303712"/>
          </a:xfrm>
        </p:spPr>
        <p:txBody>
          <a:bodyPr/>
          <a:lstStyle/>
          <a:p>
            <a:r>
              <a:rPr lang="en-US"/>
              <a:t>Click icon to add picture</a:t>
            </a:r>
            <a:endParaRPr lang="en-GB" dirty="0"/>
          </a:p>
        </p:txBody>
      </p:sp>
      <p:sp>
        <p:nvSpPr>
          <p:cNvPr id="4" name="Title 3"/>
          <p:cNvSpPr>
            <a:spLocks noGrp="1"/>
          </p:cNvSpPr>
          <p:nvPr>
            <p:ph type="title"/>
          </p:nvPr>
        </p:nvSpPr>
        <p:spPr>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825500" y="1436688"/>
            <a:ext cx="3945600"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194990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825253" y="1436688"/>
            <a:ext cx="3944548"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5120079" y="1436688"/>
            <a:ext cx="3944548"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2710621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825500" y="538163"/>
            <a:ext cx="8239126"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825500"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687763"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550025" y="1436688"/>
            <a:ext cx="2501900"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12065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825500" y="538163"/>
            <a:ext cx="8239126"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3611084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8" name="Text Placeholder 10"/>
          <p:cNvSpPr>
            <a:spLocks noGrp="1"/>
          </p:cNvSpPr>
          <p:nvPr>
            <p:ph type="body" sz="quarter" idx="14"/>
          </p:nvPr>
        </p:nvSpPr>
        <p:spPr>
          <a:xfrm>
            <a:off x="825500" y="1412875"/>
            <a:ext cx="56134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Rectangle 11"/>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Tree>
    <p:extLst>
      <p:ext uri="{BB962C8B-B14F-4D97-AF65-F5344CB8AC3E}">
        <p14:creationId xmlns:p14="http://schemas.microsoft.com/office/powerpoint/2010/main" val="39253344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849137" y="5637540"/>
            <a:ext cx="3778513"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4" name="Freeform 5"/>
          <p:cNvSpPr>
            <a:spLocks/>
          </p:cNvSpPr>
          <p:nvPr userDrawn="1"/>
        </p:nvSpPr>
        <p:spPr bwMode="auto">
          <a:xfrm>
            <a:off x="552450" y="-9526"/>
            <a:ext cx="935355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hasCustomPrompt="1"/>
          </p:nvPr>
        </p:nvSpPr>
        <p:spPr>
          <a:xfrm>
            <a:off x="825501" y="563563"/>
            <a:ext cx="8239126"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1432" y="6235215"/>
            <a:ext cx="3170060" cy="306000"/>
          </a:xfrm>
          <a:prstGeom prst="rect">
            <a:avLst/>
          </a:prstGeom>
        </p:spPr>
      </p:pic>
      <p:sp>
        <p:nvSpPr>
          <p:cNvPr id="7" name="Text Placeholder 10"/>
          <p:cNvSpPr>
            <a:spLocks noGrp="1"/>
          </p:cNvSpPr>
          <p:nvPr>
            <p:ph type="body" sz="quarter" idx="14"/>
          </p:nvPr>
        </p:nvSpPr>
        <p:spPr>
          <a:xfrm>
            <a:off x="825500" y="1436688"/>
            <a:ext cx="5385932"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737481816"/>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2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21" name="Text Placeholder 10"/>
          <p:cNvSpPr>
            <a:spLocks noGrp="1"/>
          </p:cNvSpPr>
          <p:nvPr>
            <p:ph type="body" sz="quarter" idx="16"/>
          </p:nvPr>
        </p:nvSpPr>
        <p:spPr>
          <a:xfrm>
            <a:off x="825500" y="1436688"/>
            <a:ext cx="8239126"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343827145"/>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825500" y="6387327"/>
            <a:ext cx="2090316" cy="153888"/>
          </a:xfrm>
          <a:prstGeom prst="rect">
            <a:avLst/>
          </a:prstGeom>
        </p:spPr>
        <p:txBody>
          <a:bodyPr wrap="none" lIns="0" tIns="0" rIns="0" bIns="0">
            <a:noAutofit/>
          </a:bodyPr>
          <a:lstStyle/>
          <a:p>
            <a:r>
              <a:rPr lang="en-GB" sz="1000" dirty="0"/>
              <a:t>[Title for presentation / Date to go here]</a:t>
            </a:r>
          </a:p>
        </p:txBody>
      </p:sp>
    </p:spTree>
    <p:extLst>
      <p:ext uri="{BB962C8B-B14F-4D97-AF65-F5344CB8AC3E}">
        <p14:creationId xmlns:p14="http://schemas.microsoft.com/office/powerpoint/2010/main" val="2217451780"/>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46100" y="-9526"/>
            <a:ext cx="9359900"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t>[Title for presentation / Date to go here]</a:t>
            </a:r>
          </a:p>
        </p:txBody>
      </p:sp>
      <p:sp>
        <p:nvSpPr>
          <p:cNvPr id="8"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Tree>
    <p:extLst>
      <p:ext uri="{BB962C8B-B14F-4D97-AF65-F5344CB8AC3E}">
        <p14:creationId xmlns:p14="http://schemas.microsoft.com/office/powerpoint/2010/main" val="3857280428"/>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Tree>
    <p:extLst>
      <p:ext uri="{BB962C8B-B14F-4D97-AF65-F5344CB8AC3E}">
        <p14:creationId xmlns:p14="http://schemas.microsoft.com/office/powerpoint/2010/main" val="372150043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Tree>
    <p:extLst>
      <p:ext uri="{BB962C8B-B14F-4D97-AF65-F5344CB8AC3E}">
        <p14:creationId xmlns:p14="http://schemas.microsoft.com/office/powerpoint/2010/main" val="3018093619"/>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2"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
        <p:nvSpPr>
          <p:cNvPr id="10"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Tree>
    <p:extLst>
      <p:ext uri="{BB962C8B-B14F-4D97-AF65-F5344CB8AC3E}">
        <p14:creationId xmlns:p14="http://schemas.microsoft.com/office/powerpoint/2010/main" val="7652623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Tree>
    <p:extLst>
      <p:ext uri="{BB962C8B-B14F-4D97-AF65-F5344CB8AC3E}">
        <p14:creationId xmlns:p14="http://schemas.microsoft.com/office/powerpoint/2010/main" val="128678353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906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1" name="Isosceles Triangle 2"/>
          <p:cNvSpPr/>
          <p:nvPr userDrawn="1"/>
        </p:nvSpPr>
        <p:spPr>
          <a:xfrm rot="16200000">
            <a:off x="6039138" y="2452979"/>
            <a:ext cx="2824488" cy="4909235"/>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lvl="0" algn="ctr"/>
            <a:endParaRPr lang="en-GB" sz="1400" dirty="0" err="1"/>
          </a:p>
        </p:txBody>
      </p:sp>
      <p:sp>
        <p:nvSpPr>
          <p:cNvPr id="4" name="Rectangle 3"/>
          <p:cNvSpPr/>
          <p:nvPr userDrawn="1"/>
        </p:nvSpPr>
        <p:spPr>
          <a:xfrm>
            <a:off x="533400" y="2"/>
            <a:ext cx="9371400"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
        <p:nvSpPr>
          <p:cNvPr id="13" name="Text Placeholder 10"/>
          <p:cNvSpPr>
            <a:spLocks noGrp="1"/>
          </p:cNvSpPr>
          <p:nvPr>
            <p:ph type="body" sz="quarter" idx="14" hasCustomPrompt="1"/>
          </p:nvPr>
        </p:nvSpPr>
        <p:spPr>
          <a:xfrm>
            <a:off x="825500" y="4570413"/>
            <a:ext cx="2260600"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825500" y="6387327"/>
            <a:ext cx="2090316" cy="153888"/>
          </a:xfrm>
          <a:prstGeom prst="rect">
            <a:avLst/>
          </a:prstGeom>
        </p:spPr>
        <p:txBody>
          <a:bodyPr wrap="none" lIns="0" tIns="0" rIns="0" bIns="0">
            <a:noAutofit/>
          </a:bodyPr>
          <a:lstStyle/>
          <a:p>
            <a:r>
              <a:rPr lang="en-GB" sz="1000" dirty="0">
                <a:solidFill>
                  <a:schemeClr val="bg1"/>
                </a:solidFill>
              </a:rPr>
              <a:t>[Title for presentation / Date to go here]</a:t>
            </a:r>
          </a:p>
        </p:txBody>
      </p:sp>
    </p:spTree>
    <p:extLst>
      <p:ext uri="{BB962C8B-B14F-4D97-AF65-F5344CB8AC3E}">
        <p14:creationId xmlns:p14="http://schemas.microsoft.com/office/powerpoint/2010/main" val="3794796503"/>
      </p:ext>
    </p:extLst>
  </p:cSld>
  <p:clrMapOvr>
    <a:masterClrMapping/>
  </p:clrMapOvr>
  <p:extLst>
    <p:ext uri="{DCECCB84-F9BA-43D5-87BE-67443E8EF086}">
      <p15:sldGuideLst xmlns:p15="http://schemas.microsoft.com/office/powerpoint/2012/main">
        <p15:guide id="1" pos="107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5501" y="538163"/>
            <a:ext cx="8239126"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25500" y="1436688"/>
            <a:ext cx="8239125" cy="312393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p:nvSpPr>
        <p:spPr bwMode="auto">
          <a:xfrm>
            <a:off x="9064624" y="-1"/>
            <a:ext cx="347663"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marL="0" marR="0" indent="0" algn="ctr" defTabSz="872722" rtl="0" eaLnBrk="1" fontAlgn="auto" latinLnBrk="0" hangingPunct="1">
              <a:lnSpc>
                <a:spcPct val="100000"/>
              </a:lnSpc>
              <a:spcBef>
                <a:spcPts val="0"/>
              </a:spcBef>
              <a:spcAft>
                <a:spcPts val="0"/>
              </a:spcAft>
              <a:buClrTx/>
              <a:buSzTx/>
              <a:buFontTx/>
              <a:buNone/>
              <a:tabLst/>
              <a:defRPr/>
            </a:pPr>
            <a:fld id="{12E06541-304F-41DA-A076-D86DB9E81A9C}" type="slidenum">
              <a:rPr lang="en-GB" sz="1200" smtClean="0">
                <a:solidFill>
                  <a:schemeClr val="accent1"/>
                </a:solidFill>
              </a:rPr>
              <a:pPr marL="0" marR="0" indent="0" algn="ctr" defTabSz="872722" rtl="0" eaLnBrk="1" fontAlgn="auto" latinLnBrk="0" hangingPunct="1">
                <a:lnSpc>
                  <a:spcPct val="100000"/>
                </a:lnSpc>
                <a:spcBef>
                  <a:spcPts val="0"/>
                </a:spcBef>
                <a:spcAft>
                  <a:spcPts val="0"/>
                </a:spcAft>
                <a:buClrTx/>
                <a:buSzTx/>
                <a:buFontTx/>
                <a:buNone/>
                <a:tabLst/>
                <a:defRPr/>
              </a:pPr>
              <a:t>‹#›</a:t>
            </a:fld>
            <a:endParaRPr lang="en-GB" sz="1200">
              <a:solidFill>
                <a:schemeClr val="accent1"/>
              </a:solidFill>
            </a:endParaRPr>
          </a:p>
        </p:txBody>
      </p:sp>
      <p:sp>
        <p:nvSpPr>
          <p:cNvPr id="8" name="Rectangle 7"/>
          <p:cNvSpPr/>
          <p:nvPr/>
        </p:nvSpPr>
        <p:spPr bwMode="auto">
          <a:xfrm>
            <a:off x="10137576" y="2"/>
            <a:ext cx="2359223"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algn="l"/>
            <a:r>
              <a:rPr lang="en-US" sz="1050" b="1" dirty="0">
                <a:solidFill>
                  <a:schemeClr val="accent6"/>
                </a:solidFill>
              </a:rPr>
              <a:t>Updating footer</a:t>
            </a:r>
          </a:p>
          <a:p>
            <a:pPr algn="l"/>
            <a:r>
              <a:rPr lang="en-US" sz="1050" b="0" dirty="0">
                <a:solidFill>
                  <a:schemeClr val="accent6"/>
                </a:solidFill>
              </a:rPr>
              <a:t>To update the footer:</a:t>
            </a:r>
          </a:p>
          <a:p>
            <a:pPr marL="177800" indent="-177800" algn="l">
              <a:buFont typeface="Arial" panose="020B0604020202020204" pitchFamily="34" charset="0"/>
              <a:buChar char="•"/>
            </a:pPr>
            <a:r>
              <a:rPr lang="en-US" sz="1050" b="0" dirty="0">
                <a:solidFill>
                  <a:schemeClr val="accent6"/>
                </a:solidFill>
              </a:rPr>
              <a:t>Click into the text box</a:t>
            </a:r>
            <a:r>
              <a:rPr lang="en-US" sz="1050" b="0" baseline="0" dirty="0">
                <a:solidFill>
                  <a:schemeClr val="accent6"/>
                </a:solidFill>
              </a:rPr>
              <a:t> on the slide master page and update the information</a:t>
            </a:r>
          </a:p>
          <a:p>
            <a:pPr marL="0" indent="0" algn="l" defTabSz="872722" rtl="0" eaLnBrk="1" latinLnBrk="0" hangingPunct="1">
              <a:buFont typeface="Arial" panose="020B0604020202020204" pitchFamily="34" charset="0"/>
              <a:buNone/>
            </a:pPr>
            <a:r>
              <a:rPr lang="en-US" sz="1050" b="1" kern="1200" dirty="0">
                <a:solidFill>
                  <a:schemeClr val="accent6"/>
                </a:solidFill>
                <a:latin typeface="+mn-lt"/>
                <a:ea typeface="+mn-ea"/>
                <a:cs typeface="+mn-cs"/>
              </a:rPr>
              <a:t>Checking updates</a:t>
            </a:r>
          </a:p>
          <a:p>
            <a:pPr marL="177800" indent="-177800" algn="l">
              <a:buFont typeface="Arial" panose="020B0604020202020204" pitchFamily="34" charset="0"/>
              <a:buChar char="•"/>
            </a:pPr>
            <a:r>
              <a:rPr lang="en-US" sz="1050" b="0" baseline="0" dirty="0">
                <a:solidFill>
                  <a:schemeClr val="accent6"/>
                </a:solidFill>
              </a:rPr>
              <a:t>The text updates will not flow through to all the slide layouts as some have been placed manually. Therefore you may need to manually update other text boxes such as the divider slides </a:t>
            </a:r>
            <a:r>
              <a:rPr lang="en-US" sz="1050" b="0" baseline="0" dirty="0" err="1">
                <a:solidFill>
                  <a:schemeClr val="accent6"/>
                </a:solidFill>
              </a:rPr>
              <a:t>etc</a:t>
            </a:r>
            <a:endParaRPr lang="en-US" sz="1050" b="0" baseline="0" dirty="0">
              <a:solidFill>
                <a:schemeClr val="accent6"/>
              </a:solidFill>
            </a:endParaRPr>
          </a:p>
          <a:p>
            <a:pPr marL="177800" indent="-177800" algn="l">
              <a:buFont typeface="Arial" panose="020B0604020202020204" pitchFamily="34" charset="0"/>
              <a:buChar char="•"/>
            </a:pPr>
            <a:endParaRPr lang="en-US" sz="1050" b="0" kern="1200" baseline="0" dirty="0">
              <a:solidFill>
                <a:schemeClr val="accent6"/>
              </a:solidFill>
              <a:latin typeface="+mn-lt"/>
              <a:ea typeface="+mn-ea"/>
              <a:cs typeface="+mn-cs"/>
            </a:endParaRPr>
          </a:p>
        </p:txBody>
      </p:sp>
      <p:pic>
        <p:nvPicPr>
          <p:cNvPr id="10" name="Picture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09068" y="6413326"/>
            <a:ext cx="1055556" cy="101890"/>
          </a:xfrm>
          <a:prstGeom prst="rect">
            <a:avLst/>
          </a:prstGeom>
        </p:spPr>
      </p:pic>
    </p:spTree>
    <p:extLst>
      <p:ext uri="{BB962C8B-B14F-4D97-AF65-F5344CB8AC3E}">
        <p14:creationId xmlns:p14="http://schemas.microsoft.com/office/powerpoint/2010/main" val="4161865969"/>
      </p:ext>
    </p:extLst>
  </p:cSld>
  <p:clrMap bg1="lt1" tx1="dk1" bg2="lt2" tx2="dk2" accent1="accent1" accent2="accent2" accent3="accent3" accent4="accent4" accent5="accent5" accent6="accent6" hlink="hlink" folHlink="folHlink"/>
  <p:sldLayoutIdLst>
    <p:sldLayoutId id="2147483708" r:id="rId1"/>
    <p:sldLayoutId id="2147483703" r:id="rId2"/>
    <p:sldLayoutId id="2147483711" r:id="rId3"/>
    <p:sldLayoutId id="2147483712" r:id="rId4"/>
    <p:sldLayoutId id="2147483713" r:id="rId5"/>
    <p:sldLayoutId id="2147483714" r:id="rId6"/>
    <p:sldLayoutId id="2147483715" r:id="rId7"/>
    <p:sldLayoutId id="2147483716" r:id="rId8"/>
    <p:sldLayoutId id="2147483717" r:id="rId9"/>
    <p:sldLayoutId id="2147483722" r:id="rId10"/>
    <p:sldLayoutId id="2147483655" r:id="rId11"/>
    <p:sldLayoutId id="2147483700" r:id="rId12"/>
    <p:sldLayoutId id="2147483694" r:id="rId13"/>
    <p:sldLayoutId id="2147483695" r:id="rId14"/>
    <p:sldLayoutId id="2147483685" r:id="rId15"/>
    <p:sldLayoutId id="2147483718" r:id="rId16"/>
    <p:sldLayoutId id="2147483719" r:id="rId17"/>
  </p:sldLayoutIdLst>
  <p:hf sldNum="0" hd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xml"/><Relationship Id="rId1" Type="http://schemas.openxmlformats.org/officeDocument/2006/relationships/tags" Target="../tags/tag1.xml"/><Relationship Id="rId4" Type="http://schemas.openxmlformats.org/officeDocument/2006/relationships/hyperlink" Target="https://www.springernature.com/gp/info/accessibility"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link.springer.com"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 y="877075"/>
            <a:ext cx="9707563" cy="425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3165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36" y="1773218"/>
            <a:ext cx="6522766" cy="30444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4"/>
          </p:nvPr>
        </p:nvSpPr>
        <p:spPr>
          <a:xfrm>
            <a:off x="7308000" y="1584000"/>
            <a:ext cx="1728000" cy="3539430"/>
          </a:xfrm>
        </p:spPr>
        <p:txBody>
          <a:bodyPr/>
          <a:lstStyle/>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1</a:t>
            </a:r>
            <a:r>
              <a:rPr lang="zh-CN" altLang="en-US" sz="1400" b="0" kern="0" dirty="0">
                <a:latin typeface="+mn-ea"/>
                <a:cs typeface="Calibri" pitchFamily="34" charset="0"/>
              </a:rPr>
              <a:t>）期刊封面</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2</a:t>
            </a:r>
            <a:r>
              <a:rPr lang="zh-CN" altLang="en-US" sz="1400" b="0" kern="0" dirty="0">
                <a:latin typeface="+mn-ea"/>
                <a:cs typeface="Calibri" pitchFamily="34" charset="0"/>
              </a:rPr>
              <a:t>）期刊名称</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3</a:t>
            </a:r>
            <a:r>
              <a:rPr lang="zh-CN" altLang="en-US" sz="1400" b="0" kern="0" dirty="0">
                <a:latin typeface="+mn-ea"/>
                <a:cs typeface="Calibri" pitchFamily="34" charset="0"/>
              </a:rPr>
              <a:t>）文章标题</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4</a:t>
            </a:r>
            <a:r>
              <a:rPr lang="zh-CN" altLang="en-US" sz="1400" b="0" kern="0" dirty="0">
                <a:latin typeface="+mn-ea"/>
                <a:cs typeface="Calibri" pitchFamily="34" charset="0"/>
              </a:rPr>
              <a:t>）作者信息</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5</a:t>
            </a:r>
            <a:r>
              <a:rPr lang="zh-CN" altLang="en-US" sz="1400" b="0" kern="0" dirty="0">
                <a:latin typeface="+mn-ea"/>
                <a:cs typeface="Calibri" pitchFamily="34" charset="0"/>
              </a:rPr>
              <a:t>）在线发表日期</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6</a:t>
            </a:r>
            <a:r>
              <a:rPr lang="zh-CN" altLang="en-US" sz="1400" b="0" kern="0" dirty="0">
                <a:latin typeface="+mn-ea"/>
                <a:cs typeface="Calibri" pitchFamily="34" charset="0"/>
              </a:rPr>
              <a:t>）下载</a:t>
            </a:r>
            <a:r>
              <a:rPr lang="en-US" altLang="zh-CN" sz="1400" b="0" kern="0" dirty="0">
                <a:latin typeface="+mn-ea"/>
                <a:cs typeface="Calibri" pitchFamily="34" charset="0"/>
              </a:rPr>
              <a:t>PDF</a:t>
            </a:r>
            <a:r>
              <a:rPr lang="zh-CN" altLang="en-US" sz="1400" b="0" kern="0" dirty="0">
                <a:latin typeface="+mn-ea"/>
                <a:cs typeface="Calibri" pitchFamily="34" charset="0"/>
              </a:rPr>
              <a:t>文件</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7</a:t>
            </a:r>
            <a:r>
              <a:rPr lang="zh-CN" altLang="en-US" sz="1400" b="0" kern="0" dirty="0">
                <a:latin typeface="+mn-ea"/>
                <a:cs typeface="Calibri" pitchFamily="34" charset="0"/>
              </a:rPr>
              <a:t>）引用该文章</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8</a:t>
            </a:r>
            <a:r>
              <a:rPr lang="zh-CN" altLang="en-US" sz="1400" b="0" kern="0" dirty="0">
                <a:latin typeface="+mn-ea"/>
                <a:cs typeface="Calibri" pitchFamily="34" charset="0"/>
              </a:rPr>
              <a:t>）分享该文章</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9</a:t>
            </a:r>
            <a:r>
              <a:rPr lang="zh-CN" altLang="en-US" sz="1400" b="0" kern="0" dirty="0">
                <a:latin typeface="+mn-ea"/>
                <a:cs typeface="Calibri" pitchFamily="34" charset="0"/>
              </a:rPr>
              <a:t>）文章导航链接</a:t>
            </a:r>
          </a:p>
          <a:p>
            <a:pPr>
              <a:spcBef>
                <a:spcPts val="6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10</a:t>
            </a:r>
            <a:r>
              <a:rPr lang="zh-CN" altLang="en-US" sz="1400" b="0" kern="0" dirty="0">
                <a:latin typeface="+mn-ea"/>
                <a:cs typeface="Calibri" pitchFamily="34" charset="0"/>
              </a:rPr>
              <a:t>）下载和分享</a:t>
            </a:r>
            <a:endParaRPr lang="en-US" sz="1400" b="0" kern="0" dirty="0">
              <a:latin typeface="+mn-ea"/>
              <a:cs typeface="Calibri" pitchFamily="34" charset="0"/>
            </a:endParaRPr>
          </a:p>
        </p:txBody>
      </p:sp>
      <p:sp>
        <p:nvSpPr>
          <p:cNvPr id="5" name="Title 4"/>
          <p:cNvSpPr>
            <a:spLocks noGrp="1"/>
          </p:cNvSpPr>
          <p:nvPr>
            <p:ph type="title"/>
          </p:nvPr>
        </p:nvSpPr>
        <p:spPr>
          <a:xfrm>
            <a:off x="822768" y="852072"/>
            <a:ext cx="8239126" cy="370558"/>
          </a:xfrm>
        </p:spPr>
        <p:txBody>
          <a:bodyPr/>
          <a:lstStyle/>
          <a:p>
            <a:r>
              <a:rPr lang="zh-CN" altLang="en-US" b="0" dirty="0"/>
              <a:t>期刊文章 </a:t>
            </a:r>
            <a:r>
              <a:rPr lang="en-US" altLang="zh-CN" b="0" dirty="0"/>
              <a:t>– </a:t>
            </a:r>
            <a:r>
              <a:rPr lang="zh-CN" altLang="en-US" b="0" dirty="0"/>
              <a:t>功能概览</a:t>
            </a:r>
            <a:endParaRPr lang="en-GB" b="0" dirty="0"/>
          </a:p>
        </p:txBody>
      </p:sp>
      <p:sp>
        <p:nvSpPr>
          <p:cNvPr id="6" name="Textfeld 15"/>
          <p:cNvSpPr txBox="1"/>
          <p:nvPr/>
        </p:nvSpPr>
        <p:spPr>
          <a:xfrm>
            <a:off x="91328" y="1751181"/>
            <a:ext cx="356188" cy="276999"/>
          </a:xfrm>
          <a:prstGeom prst="rect">
            <a:avLst/>
          </a:prstGeom>
          <a:noFill/>
        </p:spPr>
        <p:txBody>
          <a:bodyPr wrap="none" rtlCol="0">
            <a:spAutoFit/>
          </a:bodyPr>
          <a:lstStyle/>
          <a:p>
            <a:r>
              <a:rPr lang="de-DE" sz="1200" dirty="0"/>
              <a:t>(1)</a:t>
            </a:r>
          </a:p>
        </p:txBody>
      </p:sp>
      <p:sp>
        <p:nvSpPr>
          <p:cNvPr id="8" name="Textfeld 16"/>
          <p:cNvSpPr txBox="1"/>
          <p:nvPr/>
        </p:nvSpPr>
        <p:spPr>
          <a:xfrm>
            <a:off x="922335" y="1732116"/>
            <a:ext cx="356188" cy="276999"/>
          </a:xfrm>
          <a:prstGeom prst="rect">
            <a:avLst/>
          </a:prstGeom>
          <a:noFill/>
        </p:spPr>
        <p:txBody>
          <a:bodyPr wrap="none" rtlCol="0">
            <a:spAutoFit/>
          </a:bodyPr>
          <a:lstStyle/>
          <a:p>
            <a:r>
              <a:rPr lang="de-DE" sz="1200" dirty="0"/>
              <a:t>(2)</a:t>
            </a:r>
          </a:p>
        </p:txBody>
      </p:sp>
      <p:sp>
        <p:nvSpPr>
          <p:cNvPr id="9" name="Textfeld 17"/>
          <p:cNvSpPr txBox="1"/>
          <p:nvPr/>
        </p:nvSpPr>
        <p:spPr>
          <a:xfrm>
            <a:off x="923890" y="2046711"/>
            <a:ext cx="356188" cy="276999"/>
          </a:xfrm>
          <a:prstGeom prst="rect">
            <a:avLst/>
          </a:prstGeom>
          <a:noFill/>
        </p:spPr>
        <p:txBody>
          <a:bodyPr wrap="none" rtlCol="0">
            <a:spAutoFit/>
          </a:bodyPr>
          <a:lstStyle/>
          <a:p>
            <a:r>
              <a:rPr lang="de-DE" sz="1200" dirty="0"/>
              <a:t>(3)</a:t>
            </a:r>
          </a:p>
        </p:txBody>
      </p:sp>
      <p:sp>
        <p:nvSpPr>
          <p:cNvPr id="10" name="Textfeld 18"/>
          <p:cNvSpPr txBox="1"/>
          <p:nvPr/>
        </p:nvSpPr>
        <p:spPr>
          <a:xfrm>
            <a:off x="2973076" y="3328718"/>
            <a:ext cx="434734" cy="276999"/>
          </a:xfrm>
          <a:prstGeom prst="rect">
            <a:avLst/>
          </a:prstGeom>
          <a:noFill/>
        </p:spPr>
        <p:txBody>
          <a:bodyPr wrap="none" rtlCol="0">
            <a:spAutoFit/>
          </a:bodyPr>
          <a:lstStyle/>
          <a:p>
            <a:r>
              <a:rPr lang="de-DE" sz="1200" dirty="0"/>
              <a:t>(10)</a:t>
            </a:r>
          </a:p>
        </p:txBody>
      </p:sp>
      <p:sp>
        <p:nvSpPr>
          <p:cNvPr id="11" name="Textfeld 19"/>
          <p:cNvSpPr txBox="1"/>
          <p:nvPr/>
        </p:nvSpPr>
        <p:spPr>
          <a:xfrm>
            <a:off x="901990" y="3331911"/>
            <a:ext cx="356188" cy="276999"/>
          </a:xfrm>
          <a:prstGeom prst="rect">
            <a:avLst/>
          </a:prstGeom>
          <a:noFill/>
        </p:spPr>
        <p:txBody>
          <a:bodyPr wrap="none" rtlCol="0">
            <a:spAutoFit/>
          </a:bodyPr>
          <a:lstStyle/>
          <a:p>
            <a:r>
              <a:rPr lang="de-DE" sz="1200" dirty="0"/>
              <a:t>(5)</a:t>
            </a:r>
          </a:p>
        </p:txBody>
      </p:sp>
      <p:sp>
        <p:nvSpPr>
          <p:cNvPr id="12" name="Textfeld 20"/>
          <p:cNvSpPr txBox="1"/>
          <p:nvPr/>
        </p:nvSpPr>
        <p:spPr>
          <a:xfrm>
            <a:off x="5488466" y="1798469"/>
            <a:ext cx="356188" cy="276999"/>
          </a:xfrm>
          <a:prstGeom prst="rect">
            <a:avLst/>
          </a:prstGeom>
          <a:noFill/>
        </p:spPr>
        <p:txBody>
          <a:bodyPr wrap="none" rtlCol="0">
            <a:spAutoFit/>
          </a:bodyPr>
          <a:lstStyle/>
          <a:p>
            <a:r>
              <a:rPr lang="de-DE" sz="1200" dirty="0"/>
              <a:t>(6)</a:t>
            </a:r>
          </a:p>
        </p:txBody>
      </p:sp>
      <p:sp>
        <p:nvSpPr>
          <p:cNvPr id="13" name="Textfeld 22"/>
          <p:cNvSpPr txBox="1"/>
          <p:nvPr/>
        </p:nvSpPr>
        <p:spPr>
          <a:xfrm>
            <a:off x="5485204" y="2428557"/>
            <a:ext cx="356188" cy="276999"/>
          </a:xfrm>
          <a:prstGeom prst="rect">
            <a:avLst/>
          </a:prstGeom>
          <a:noFill/>
        </p:spPr>
        <p:txBody>
          <a:bodyPr wrap="none" rtlCol="0">
            <a:spAutoFit/>
          </a:bodyPr>
          <a:lstStyle/>
          <a:p>
            <a:r>
              <a:rPr lang="de-DE" sz="1200" dirty="0"/>
              <a:t>(8)</a:t>
            </a:r>
          </a:p>
        </p:txBody>
      </p:sp>
      <p:sp>
        <p:nvSpPr>
          <p:cNvPr id="14" name="Textfeld 26"/>
          <p:cNvSpPr txBox="1"/>
          <p:nvPr/>
        </p:nvSpPr>
        <p:spPr>
          <a:xfrm>
            <a:off x="5483649" y="2714056"/>
            <a:ext cx="356188" cy="276999"/>
          </a:xfrm>
          <a:prstGeom prst="rect">
            <a:avLst/>
          </a:prstGeom>
          <a:noFill/>
        </p:spPr>
        <p:txBody>
          <a:bodyPr wrap="none" rtlCol="0">
            <a:spAutoFit/>
          </a:bodyPr>
          <a:lstStyle/>
          <a:p>
            <a:r>
              <a:rPr lang="de-DE" sz="1200" dirty="0"/>
              <a:t>(9)</a:t>
            </a:r>
          </a:p>
        </p:txBody>
      </p:sp>
      <p:sp>
        <p:nvSpPr>
          <p:cNvPr id="16" name="Textfeld 17"/>
          <p:cNvSpPr txBox="1"/>
          <p:nvPr/>
        </p:nvSpPr>
        <p:spPr>
          <a:xfrm>
            <a:off x="901994" y="2737745"/>
            <a:ext cx="356188" cy="276999"/>
          </a:xfrm>
          <a:prstGeom prst="rect">
            <a:avLst/>
          </a:prstGeom>
          <a:noFill/>
        </p:spPr>
        <p:txBody>
          <a:bodyPr wrap="none" rtlCol="0">
            <a:spAutoFit/>
          </a:bodyPr>
          <a:lstStyle/>
          <a:p>
            <a:r>
              <a:rPr lang="de-DE" sz="1200" dirty="0"/>
              <a:t>(4)</a:t>
            </a:r>
          </a:p>
        </p:txBody>
      </p:sp>
      <p:sp>
        <p:nvSpPr>
          <p:cNvPr id="17" name="Textfeld 22"/>
          <p:cNvSpPr txBox="1"/>
          <p:nvPr/>
        </p:nvSpPr>
        <p:spPr>
          <a:xfrm>
            <a:off x="5485204" y="2129456"/>
            <a:ext cx="356188" cy="276999"/>
          </a:xfrm>
          <a:prstGeom prst="rect">
            <a:avLst/>
          </a:prstGeom>
          <a:noFill/>
        </p:spPr>
        <p:txBody>
          <a:bodyPr wrap="none" rtlCol="0">
            <a:spAutoFit/>
          </a:bodyPr>
          <a:lstStyle/>
          <a:p>
            <a:r>
              <a:rPr lang="de-DE" sz="1200" dirty="0"/>
              <a:t>(7)</a:t>
            </a:r>
          </a:p>
        </p:txBody>
      </p:sp>
      <p:sp>
        <p:nvSpPr>
          <p:cNvPr id="15" name="Abgerundetes Rechteck 5"/>
          <p:cNvSpPr/>
          <p:nvPr/>
        </p:nvSpPr>
        <p:spPr bwMode="auto">
          <a:xfrm>
            <a:off x="7067496" y="1440000"/>
            <a:ext cx="2160000" cy="3816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1759223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87" y="1116187"/>
            <a:ext cx="6189173" cy="3085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6"/>
          <p:cNvSpPr>
            <a:spLocks noGrp="1"/>
          </p:cNvSpPr>
          <p:nvPr>
            <p:ph type="body" sz="quarter" idx="14"/>
          </p:nvPr>
        </p:nvSpPr>
        <p:spPr>
          <a:xfrm>
            <a:off x="7344000" y="1385546"/>
            <a:ext cx="1620000" cy="432000"/>
          </a:xfrm>
        </p:spPr>
        <p:txBody>
          <a:bodyPr/>
          <a:lstStyle/>
          <a:p>
            <a:pPr eaLnBrk="0" hangingPunct="0">
              <a:spcBef>
                <a:spcPct val="30000"/>
              </a:spcBef>
              <a:defRPr/>
            </a:pPr>
            <a:r>
              <a:rPr lang="zh-CN" altLang="en-US" sz="1400" b="0" kern="0" dirty="0">
                <a:latin typeface="Calibri" pitchFamily="34" charset="0"/>
                <a:cs typeface="Calibri" pitchFamily="34" charset="0"/>
              </a:rPr>
              <a:t>引用信息可以以不同的格式提供，包括：</a:t>
            </a:r>
          </a:p>
        </p:txBody>
      </p:sp>
      <p:sp>
        <p:nvSpPr>
          <p:cNvPr id="5" name="Title 4"/>
          <p:cNvSpPr>
            <a:spLocks noGrp="1"/>
          </p:cNvSpPr>
          <p:nvPr>
            <p:ph type="title"/>
          </p:nvPr>
        </p:nvSpPr>
        <p:spPr/>
        <p:txBody>
          <a:bodyPr/>
          <a:lstStyle/>
          <a:p>
            <a:r>
              <a:rPr lang="zh-CN" altLang="en-US" b="0" dirty="0"/>
              <a:t>期刊文章 </a:t>
            </a:r>
            <a:r>
              <a:rPr lang="en-US" altLang="zh-CN" b="0" dirty="0"/>
              <a:t>– </a:t>
            </a:r>
            <a:r>
              <a:rPr lang="zh-CN" altLang="en-US" b="0" dirty="0"/>
              <a:t>引用该文章</a:t>
            </a:r>
            <a:endParaRPr lang="en-GB" b="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825855">
            <a:off x="6187832" y="1896545"/>
            <a:ext cx="2041579" cy="290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Abgerundetes Rechteck 10"/>
          <p:cNvSpPr/>
          <p:nvPr/>
        </p:nvSpPr>
        <p:spPr bwMode="auto">
          <a:xfrm>
            <a:off x="5889908" y="1502878"/>
            <a:ext cx="980232" cy="252000"/>
          </a:xfrm>
          <a:prstGeom prst="roundRect">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a:ln>
                <a:noFill/>
              </a:ln>
              <a:solidFill>
                <a:schemeClr val="tx2"/>
              </a:solidFill>
              <a:effectLst/>
              <a:latin typeface="Arial"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7921" y="2652724"/>
            <a:ext cx="1701998" cy="33813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Abgerundetes Rechteck 5"/>
          <p:cNvSpPr/>
          <p:nvPr/>
        </p:nvSpPr>
        <p:spPr bwMode="auto">
          <a:xfrm>
            <a:off x="7235235" y="1296000"/>
            <a:ext cx="1800000" cy="576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1759223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44000" y="2304000"/>
            <a:ext cx="1944000" cy="1003352"/>
          </a:xfrm>
        </p:spPr>
        <p:txBody>
          <a:bodyPr/>
          <a:lstStyle/>
          <a:p>
            <a:pPr eaLnBrk="0" hangingPunct="0">
              <a:spcBef>
                <a:spcPct val="30000"/>
              </a:spcBef>
              <a:defRPr/>
            </a:pPr>
            <a:r>
              <a:rPr lang="zh-CN" altLang="en-US" sz="1400" b="0" dirty="0">
                <a:latin typeface="+mn-ea"/>
              </a:rPr>
              <a:t>作者引用的文献列表</a:t>
            </a:r>
          </a:p>
          <a:p>
            <a:pPr eaLnBrk="0" hangingPunct="0">
              <a:spcBef>
                <a:spcPct val="30000"/>
              </a:spcBef>
              <a:defRPr/>
            </a:pPr>
            <a:r>
              <a:rPr lang="zh-CN" altLang="en-US" sz="1400" b="0" dirty="0">
                <a:latin typeface="+mn-ea"/>
              </a:rPr>
              <a:t>通过</a:t>
            </a:r>
            <a:r>
              <a:rPr lang="en-US" altLang="zh-CN" sz="1400" b="0" dirty="0" err="1">
                <a:latin typeface="+mn-ea"/>
              </a:rPr>
              <a:t>CrossRef</a:t>
            </a:r>
            <a:r>
              <a:rPr lang="en-US" altLang="zh-CN" sz="1400" b="0" dirty="0">
                <a:latin typeface="+mn-ea"/>
              </a:rPr>
              <a:t> link</a:t>
            </a:r>
            <a:r>
              <a:rPr lang="zh-CN" altLang="en-US" sz="1400" b="0" dirty="0">
                <a:latin typeface="+mn-ea"/>
              </a:rPr>
              <a:t>，大多数参考文献被链接到原始出处</a:t>
            </a:r>
          </a:p>
        </p:txBody>
      </p:sp>
      <p:sp>
        <p:nvSpPr>
          <p:cNvPr id="5" name="Title 4"/>
          <p:cNvSpPr>
            <a:spLocks noGrp="1"/>
          </p:cNvSpPr>
          <p:nvPr>
            <p:ph type="title"/>
          </p:nvPr>
        </p:nvSpPr>
        <p:spPr/>
        <p:txBody>
          <a:bodyPr/>
          <a:lstStyle/>
          <a:p>
            <a:r>
              <a:rPr lang="zh-CN" altLang="en-US" b="0" dirty="0"/>
              <a:t>期刊文章</a:t>
            </a:r>
            <a:r>
              <a:rPr lang="en-GB" altLang="zh-CN" b="0" dirty="0"/>
              <a:t> – </a:t>
            </a:r>
            <a:r>
              <a:rPr lang="zh-CN" altLang="en-US" b="0" dirty="0"/>
              <a:t>参考文献</a:t>
            </a:r>
            <a:endParaRPr lang="en-GB" b="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22077" b="2022"/>
          <a:stretch/>
        </p:blipFill>
        <p:spPr>
          <a:xfrm>
            <a:off x="801102" y="1296877"/>
            <a:ext cx="6068139" cy="4245634"/>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7200000" y="2232000"/>
            <a:ext cx="2160000" cy="1152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1759223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584" y="991409"/>
            <a:ext cx="4322935" cy="51734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p:txBody>
          <a:bodyPr/>
          <a:lstStyle/>
          <a:p>
            <a:r>
              <a:rPr lang="zh-CN" altLang="en-US" b="0" dirty="0"/>
              <a:t>期刊文章 </a:t>
            </a:r>
            <a:r>
              <a:rPr lang="en-US" altLang="zh-CN" b="0" dirty="0"/>
              <a:t>– </a:t>
            </a:r>
            <a:r>
              <a:rPr lang="zh-CN" altLang="en-US" b="0" dirty="0"/>
              <a:t>关于此文章</a:t>
            </a:r>
            <a:endParaRPr lang="en-GB" b="0" dirty="0"/>
          </a:p>
        </p:txBody>
      </p:sp>
      <p:sp>
        <p:nvSpPr>
          <p:cNvPr id="2" name="Rectangle 1"/>
          <p:cNvSpPr/>
          <p:nvPr/>
        </p:nvSpPr>
        <p:spPr>
          <a:xfrm>
            <a:off x="470279" y="2995766"/>
            <a:ext cx="3024000" cy="867930"/>
          </a:xfrm>
          <a:prstGeom prst="rect">
            <a:avLst/>
          </a:prstGeom>
        </p:spPr>
        <p:txBody>
          <a:bodyPr wrap="square">
            <a:spAutoFit/>
          </a:bodyPr>
          <a:lstStyle/>
          <a:p>
            <a:pPr eaLnBrk="0" hangingPunct="0">
              <a:spcBef>
                <a:spcPct val="30000"/>
              </a:spcBef>
              <a:buClr>
                <a:schemeClr val="accent6"/>
              </a:buClr>
              <a:defRPr/>
            </a:pPr>
            <a:r>
              <a:rPr lang="zh-CN" altLang="en-US" sz="1400" kern="0" dirty="0">
                <a:latin typeface="+mn-ea"/>
                <a:cs typeface="Calibri" pitchFamily="34" charset="0"/>
              </a:rPr>
              <a:t>（</a:t>
            </a:r>
            <a:r>
              <a:rPr lang="en-US" altLang="zh-CN" sz="1400" kern="0" dirty="0">
                <a:latin typeface="+mn-ea"/>
                <a:cs typeface="Calibri" pitchFamily="34" charset="0"/>
              </a:rPr>
              <a:t>1</a:t>
            </a:r>
            <a:r>
              <a:rPr lang="zh-CN" altLang="en-US" sz="1400" kern="0" dirty="0">
                <a:latin typeface="+mn-ea"/>
                <a:cs typeface="Calibri" pitchFamily="34" charset="0"/>
              </a:rPr>
              <a:t>）导向此期刊更详细信息的链接</a:t>
            </a:r>
          </a:p>
          <a:p>
            <a:pPr eaLnBrk="0" hangingPunct="0">
              <a:spcBef>
                <a:spcPct val="30000"/>
              </a:spcBef>
              <a:buClr>
                <a:schemeClr val="accent6"/>
              </a:buClr>
              <a:defRPr/>
            </a:pPr>
            <a:r>
              <a:rPr lang="zh-CN" altLang="en-US" sz="1400" kern="0" dirty="0">
                <a:latin typeface="+mn-ea"/>
                <a:cs typeface="Calibri" pitchFamily="34" charset="0"/>
              </a:rPr>
              <a:t>（</a:t>
            </a:r>
            <a:r>
              <a:rPr lang="en-US" altLang="zh-CN" sz="1400" kern="0" dirty="0">
                <a:latin typeface="+mn-ea"/>
                <a:cs typeface="Calibri" pitchFamily="34" charset="0"/>
              </a:rPr>
              <a:t>2</a:t>
            </a:r>
            <a:r>
              <a:rPr lang="zh-CN" altLang="en-US" sz="1400" kern="0" dirty="0">
                <a:latin typeface="+mn-ea"/>
                <a:cs typeface="Calibri" pitchFamily="34" charset="0"/>
              </a:rPr>
              <a:t>）导向版权与许可信息的链接</a:t>
            </a:r>
          </a:p>
          <a:p>
            <a:pPr eaLnBrk="0" hangingPunct="0">
              <a:spcBef>
                <a:spcPct val="30000"/>
              </a:spcBef>
              <a:buClr>
                <a:schemeClr val="accent6"/>
              </a:buClr>
              <a:defRPr/>
            </a:pPr>
            <a:r>
              <a:rPr lang="zh-CN" altLang="en-US" sz="1400" kern="0" dirty="0">
                <a:latin typeface="+mn-ea"/>
                <a:cs typeface="Calibri" pitchFamily="34" charset="0"/>
              </a:rPr>
              <a:t>（</a:t>
            </a:r>
            <a:r>
              <a:rPr lang="en-US" altLang="zh-CN" sz="1400" kern="0" dirty="0">
                <a:latin typeface="+mn-ea"/>
                <a:cs typeface="Calibri" pitchFamily="34" charset="0"/>
              </a:rPr>
              <a:t>3</a:t>
            </a:r>
            <a:r>
              <a:rPr lang="zh-CN" altLang="en-US" sz="1400" kern="0" dirty="0">
                <a:latin typeface="+mn-ea"/>
                <a:cs typeface="Calibri" pitchFamily="34" charset="0"/>
              </a:rPr>
              <a:t>）个性化推荐</a:t>
            </a:r>
            <a:endParaRPr lang="en-US" sz="1400" kern="0" dirty="0">
              <a:latin typeface="+mn-ea"/>
              <a:cs typeface="Calibri" pitchFamily="34" charset="0"/>
            </a:endParaRPr>
          </a:p>
        </p:txBody>
      </p:sp>
      <p:sp>
        <p:nvSpPr>
          <p:cNvPr id="11" name="Abgerundetes Rechteck 5"/>
          <p:cNvSpPr/>
          <p:nvPr/>
        </p:nvSpPr>
        <p:spPr bwMode="auto">
          <a:xfrm>
            <a:off x="470279" y="2834244"/>
            <a:ext cx="3060000" cy="1096312"/>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cxnSp>
        <p:nvCxnSpPr>
          <p:cNvPr id="12" name="Straight Arrow Connector 11"/>
          <p:cNvCxnSpPr>
            <a:cxnSpLocks/>
          </p:cNvCxnSpPr>
          <p:nvPr/>
        </p:nvCxnSpPr>
        <p:spPr>
          <a:xfrm flipV="1">
            <a:off x="3429000" y="2729552"/>
            <a:ext cx="1243584" cy="4136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flipV="1">
            <a:off x="3208529" y="3019425"/>
            <a:ext cx="1544446" cy="4103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a:off x="2028825" y="3676650"/>
            <a:ext cx="2700909" cy="2443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9223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048000" y="1548000"/>
            <a:ext cx="3060000" cy="3908762"/>
          </a:xfrm>
        </p:spPr>
        <p:txBody>
          <a:bodyPr/>
          <a:lstStyle/>
          <a:p>
            <a:pPr marL="180975" indent="-180975" eaLnBrk="0" hangingPunct="0">
              <a:spcBef>
                <a:spcPts val="600"/>
              </a:spcBef>
              <a:defRPr/>
            </a:pPr>
            <a:r>
              <a:rPr lang="zh-CN" altLang="en-US" sz="1400" b="0" kern="0" dirty="0">
                <a:solidFill>
                  <a:srgbClr val="486A7E"/>
                </a:solidFill>
                <a:latin typeface="+mn-ea"/>
                <a:cs typeface="Calibri" pitchFamily="34" charset="0"/>
              </a:rPr>
              <a:t>功能概览</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1</a:t>
            </a:r>
            <a:r>
              <a:rPr lang="zh-CN" altLang="en-US" sz="1400" b="0" kern="0" dirty="0">
                <a:latin typeface="+mn-ea"/>
                <a:cs typeface="Calibri" pitchFamily="34" charset="0"/>
              </a:rPr>
              <a:t>）浏览卷</a:t>
            </a:r>
            <a:r>
              <a:rPr lang="en-US" altLang="zh-CN" sz="1400" b="0" kern="0" dirty="0">
                <a:latin typeface="+mn-ea"/>
                <a:cs typeface="Calibri" pitchFamily="34" charset="0"/>
              </a:rPr>
              <a:t>&amp;</a:t>
            </a:r>
            <a:r>
              <a:rPr lang="zh-CN" altLang="en-US" sz="1400" b="0" kern="0" dirty="0">
                <a:latin typeface="+mn-ea"/>
                <a:cs typeface="Calibri" pitchFamily="34" charset="0"/>
              </a:rPr>
              <a:t>期</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2</a:t>
            </a:r>
            <a:r>
              <a:rPr lang="zh-CN" altLang="en-US" sz="1400" b="0" kern="0" dirty="0">
                <a:latin typeface="+mn-ea"/>
                <a:cs typeface="Calibri" pitchFamily="34" charset="0"/>
              </a:rPr>
              <a:t>）在此期刊内搜索</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3</a:t>
            </a:r>
            <a:r>
              <a:rPr lang="zh-CN" altLang="en-US" sz="1400" b="0" kern="0" dirty="0">
                <a:latin typeface="+mn-ea"/>
                <a:cs typeface="Calibri" pitchFamily="34" charset="0"/>
              </a:rPr>
              <a:t>）期刊名称</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4</a:t>
            </a:r>
            <a:r>
              <a:rPr lang="zh-CN" altLang="en-US" sz="1400" b="0" kern="0" dirty="0">
                <a:latin typeface="+mn-ea"/>
                <a:cs typeface="Calibri" pitchFamily="34" charset="0"/>
              </a:rPr>
              <a:t>）期刊</a:t>
            </a:r>
            <a:r>
              <a:rPr lang="en-US" altLang="zh-CN" sz="1400" b="0" kern="0" dirty="0">
                <a:latin typeface="+mn-ea"/>
                <a:cs typeface="Calibri" pitchFamily="34" charset="0"/>
              </a:rPr>
              <a:t>ISSN</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5</a:t>
            </a:r>
            <a:r>
              <a:rPr lang="zh-CN" altLang="en-US" sz="1400" b="0" kern="0" dirty="0">
                <a:latin typeface="+mn-ea"/>
                <a:cs typeface="Calibri" pitchFamily="34" charset="0"/>
              </a:rPr>
              <a:t>）期刊描述</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6</a:t>
            </a:r>
            <a:r>
              <a:rPr lang="zh-CN" altLang="en-US" sz="1400" b="0" kern="0" dirty="0">
                <a:latin typeface="+mn-ea"/>
                <a:cs typeface="Calibri" pitchFamily="34" charset="0"/>
              </a:rPr>
              <a:t>）最新文章列表</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7</a:t>
            </a:r>
            <a:r>
              <a:rPr lang="zh-CN" altLang="en-US" sz="1400" b="0" kern="0" dirty="0">
                <a:latin typeface="+mn-ea"/>
                <a:cs typeface="Calibri" pitchFamily="34" charset="0"/>
              </a:rPr>
              <a:t>）期刊封面</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8</a:t>
            </a:r>
            <a:r>
              <a:rPr lang="zh-CN" altLang="en-US" sz="1400" b="0" kern="0" dirty="0">
                <a:latin typeface="+mn-ea"/>
                <a:cs typeface="Calibri" pitchFamily="34" charset="0"/>
              </a:rPr>
              <a:t>）期刊计量指标和内容范围</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9</a:t>
            </a:r>
            <a:r>
              <a:rPr lang="zh-CN" altLang="en-US" sz="1400" b="0" kern="0" dirty="0">
                <a:latin typeface="+mn-ea"/>
                <a:cs typeface="Calibri" pitchFamily="34" charset="0"/>
              </a:rPr>
              <a:t>）共同出版机构</a:t>
            </a:r>
            <a:r>
              <a:rPr lang="en-US" altLang="zh-CN" sz="1400" b="0" kern="0" dirty="0">
                <a:latin typeface="+mn-ea"/>
                <a:cs typeface="Calibri" pitchFamily="34" charset="0"/>
              </a:rPr>
              <a:t>/</a:t>
            </a:r>
            <a:r>
              <a:rPr lang="zh-CN" altLang="en-US" sz="1400" b="0" kern="0" dirty="0">
                <a:latin typeface="+mn-ea"/>
                <a:cs typeface="Calibri" pitchFamily="34" charset="0"/>
              </a:rPr>
              <a:t>学术团体合作伙伴</a:t>
            </a:r>
          </a:p>
          <a:p>
            <a:pPr marL="180975" indent="-180975"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10</a:t>
            </a:r>
            <a:r>
              <a:rPr lang="zh-CN" altLang="en-US" sz="1400" b="0" kern="0" dirty="0">
                <a:latin typeface="+mn-ea"/>
                <a:cs typeface="Calibri" pitchFamily="34" charset="0"/>
              </a:rPr>
              <a:t>）更新提醒 </a:t>
            </a:r>
            <a:r>
              <a:rPr lang="en-US" altLang="zh-CN" sz="1400" b="0" kern="0" dirty="0">
                <a:latin typeface="+mn-ea"/>
                <a:cs typeface="Calibri" pitchFamily="34" charset="0"/>
              </a:rPr>
              <a:t>&amp; </a:t>
            </a:r>
            <a:r>
              <a:rPr lang="zh-CN" altLang="en-US" sz="1400" b="0" kern="0" dirty="0">
                <a:latin typeface="+mn-ea"/>
                <a:cs typeface="Calibri" pitchFamily="34" charset="0"/>
              </a:rPr>
              <a:t>更多信息</a:t>
            </a:r>
          </a:p>
        </p:txBody>
      </p:sp>
      <p:sp>
        <p:nvSpPr>
          <p:cNvPr id="5" name="Title 4"/>
          <p:cNvSpPr>
            <a:spLocks noGrp="1"/>
          </p:cNvSpPr>
          <p:nvPr>
            <p:ph type="title"/>
          </p:nvPr>
        </p:nvSpPr>
        <p:spPr>
          <a:xfrm>
            <a:off x="826007" y="770183"/>
            <a:ext cx="8239126" cy="370558"/>
          </a:xfrm>
        </p:spPr>
        <p:txBody>
          <a:bodyPr/>
          <a:lstStyle/>
          <a:p>
            <a:r>
              <a:rPr lang="zh-CN" altLang="en-US" b="0" dirty="0"/>
              <a:t>期刊主页</a:t>
            </a:r>
            <a:endParaRPr lang="en-GB" b="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87" b="22781"/>
          <a:stretch/>
        </p:blipFill>
        <p:spPr>
          <a:xfrm>
            <a:off x="785957" y="1507502"/>
            <a:ext cx="4755034" cy="3957394"/>
          </a:xfrm>
          <a:prstGeom prst="rect">
            <a:avLst/>
          </a:prstGeom>
          <a:ln>
            <a:noFill/>
          </a:ln>
          <a:effectLst>
            <a:outerShdw blurRad="292100" dist="139700" dir="2700000" algn="tl" rotWithShape="0">
              <a:srgbClr val="333333">
                <a:alpha val="65000"/>
              </a:srgbClr>
            </a:outerShdw>
          </a:effectLst>
        </p:spPr>
      </p:pic>
      <p:sp>
        <p:nvSpPr>
          <p:cNvPr id="6" name="Textfeld 6"/>
          <p:cNvSpPr txBox="1"/>
          <p:nvPr/>
        </p:nvSpPr>
        <p:spPr>
          <a:xfrm>
            <a:off x="609953" y="1545138"/>
            <a:ext cx="498839" cy="276999"/>
          </a:xfrm>
          <a:prstGeom prst="rect">
            <a:avLst/>
          </a:prstGeom>
          <a:noFill/>
        </p:spPr>
        <p:txBody>
          <a:bodyPr wrap="square" rtlCol="0">
            <a:spAutoFit/>
          </a:bodyPr>
          <a:lstStyle/>
          <a:p>
            <a:r>
              <a:rPr lang="de-DE" sz="1200" dirty="0">
                <a:solidFill>
                  <a:schemeClr val="accent6"/>
                </a:solidFill>
              </a:rPr>
              <a:t>(1)</a:t>
            </a:r>
          </a:p>
        </p:txBody>
      </p:sp>
      <p:sp>
        <p:nvSpPr>
          <p:cNvPr id="8" name="Textfeld 7"/>
          <p:cNvSpPr txBox="1"/>
          <p:nvPr/>
        </p:nvSpPr>
        <p:spPr>
          <a:xfrm>
            <a:off x="3964575" y="1340990"/>
            <a:ext cx="496265" cy="276999"/>
          </a:xfrm>
          <a:prstGeom prst="rect">
            <a:avLst/>
          </a:prstGeom>
          <a:noFill/>
        </p:spPr>
        <p:txBody>
          <a:bodyPr wrap="square" rtlCol="0">
            <a:spAutoFit/>
          </a:bodyPr>
          <a:lstStyle/>
          <a:p>
            <a:r>
              <a:rPr lang="de-DE" sz="1200" dirty="0">
                <a:solidFill>
                  <a:schemeClr val="accent6"/>
                </a:solidFill>
              </a:rPr>
              <a:t>(2)</a:t>
            </a:r>
          </a:p>
        </p:txBody>
      </p:sp>
      <p:sp>
        <p:nvSpPr>
          <p:cNvPr id="9" name="Textfeld 8"/>
          <p:cNvSpPr txBox="1"/>
          <p:nvPr/>
        </p:nvSpPr>
        <p:spPr>
          <a:xfrm>
            <a:off x="745485" y="1859240"/>
            <a:ext cx="487121" cy="276999"/>
          </a:xfrm>
          <a:prstGeom prst="rect">
            <a:avLst/>
          </a:prstGeom>
          <a:noFill/>
        </p:spPr>
        <p:txBody>
          <a:bodyPr wrap="square" rtlCol="0">
            <a:spAutoFit/>
          </a:bodyPr>
          <a:lstStyle/>
          <a:p>
            <a:r>
              <a:rPr lang="de-DE" sz="1200" dirty="0">
                <a:solidFill>
                  <a:schemeClr val="accent6"/>
                </a:solidFill>
              </a:rPr>
              <a:t>(3)</a:t>
            </a:r>
          </a:p>
        </p:txBody>
      </p:sp>
      <p:sp>
        <p:nvSpPr>
          <p:cNvPr id="10" name="Textfeld 10"/>
          <p:cNvSpPr txBox="1"/>
          <p:nvPr/>
        </p:nvSpPr>
        <p:spPr>
          <a:xfrm>
            <a:off x="742945" y="2070364"/>
            <a:ext cx="574040" cy="276999"/>
          </a:xfrm>
          <a:prstGeom prst="rect">
            <a:avLst/>
          </a:prstGeom>
          <a:noFill/>
        </p:spPr>
        <p:txBody>
          <a:bodyPr wrap="square" rtlCol="0">
            <a:spAutoFit/>
          </a:bodyPr>
          <a:lstStyle/>
          <a:p>
            <a:r>
              <a:rPr lang="de-DE" sz="1200" dirty="0">
                <a:solidFill>
                  <a:schemeClr val="accent6"/>
                </a:solidFill>
              </a:rPr>
              <a:t>(4)</a:t>
            </a:r>
          </a:p>
        </p:txBody>
      </p:sp>
      <p:sp>
        <p:nvSpPr>
          <p:cNvPr id="11" name="Textfeld 11"/>
          <p:cNvSpPr txBox="1"/>
          <p:nvPr/>
        </p:nvSpPr>
        <p:spPr>
          <a:xfrm>
            <a:off x="745485" y="2470600"/>
            <a:ext cx="578595" cy="276999"/>
          </a:xfrm>
          <a:prstGeom prst="rect">
            <a:avLst/>
          </a:prstGeom>
          <a:noFill/>
        </p:spPr>
        <p:txBody>
          <a:bodyPr wrap="square" rtlCol="0">
            <a:spAutoFit/>
          </a:bodyPr>
          <a:lstStyle/>
          <a:p>
            <a:r>
              <a:rPr lang="de-DE" sz="1200" dirty="0">
                <a:solidFill>
                  <a:schemeClr val="accent6"/>
                </a:solidFill>
              </a:rPr>
              <a:t>(5)</a:t>
            </a:r>
          </a:p>
        </p:txBody>
      </p:sp>
      <p:sp>
        <p:nvSpPr>
          <p:cNvPr id="12" name="Textfeld 12"/>
          <p:cNvSpPr txBox="1"/>
          <p:nvPr/>
        </p:nvSpPr>
        <p:spPr>
          <a:xfrm>
            <a:off x="3699719" y="4976235"/>
            <a:ext cx="581223" cy="276999"/>
          </a:xfrm>
          <a:prstGeom prst="rect">
            <a:avLst/>
          </a:prstGeom>
          <a:noFill/>
        </p:spPr>
        <p:txBody>
          <a:bodyPr wrap="square" rtlCol="0">
            <a:spAutoFit/>
          </a:bodyPr>
          <a:lstStyle/>
          <a:p>
            <a:r>
              <a:rPr lang="de-DE" sz="1200" dirty="0">
                <a:solidFill>
                  <a:schemeClr val="accent6"/>
                </a:solidFill>
              </a:rPr>
              <a:t>(10)</a:t>
            </a:r>
          </a:p>
        </p:txBody>
      </p:sp>
      <p:sp>
        <p:nvSpPr>
          <p:cNvPr id="13" name="Textfeld 13"/>
          <p:cNvSpPr txBox="1"/>
          <p:nvPr/>
        </p:nvSpPr>
        <p:spPr>
          <a:xfrm>
            <a:off x="760081" y="4126712"/>
            <a:ext cx="576021" cy="276999"/>
          </a:xfrm>
          <a:prstGeom prst="rect">
            <a:avLst/>
          </a:prstGeom>
          <a:noFill/>
        </p:spPr>
        <p:txBody>
          <a:bodyPr wrap="square" rtlCol="0">
            <a:spAutoFit/>
          </a:bodyPr>
          <a:lstStyle/>
          <a:p>
            <a:r>
              <a:rPr lang="de-DE" sz="1200" dirty="0">
                <a:solidFill>
                  <a:schemeClr val="accent6"/>
                </a:solidFill>
              </a:rPr>
              <a:t>(6)</a:t>
            </a:r>
          </a:p>
        </p:txBody>
      </p:sp>
      <p:sp>
        <p:nvSpPr>
          <p:cNvPr id="14" name="Textfeld 14"/>
          <p:cNvSpPr txBox="1"/>
          <p:nvPr/>
        </p:nvSpPr>
        <p:spPr>
          <a:xfrm>
            <a:off x="3789691" y="1889956"/>
            <a:ext cx="462262" cy="276999"/>
          </a:xfrm>
          <a:prstGeom prst="rect">
            <a:avLst/>
          </a:prstGeom>
          <a:noFill/>
        </p:spPr>
        <p:txBody>
          <a:bodyPr wrap="square" rtlCol="0">
            <a:spAutoFit/>
          </a:bodyPr>
          <a:lstStyle/>
          <a:p>
            <a:r>
              <a:rPr lang="de-DE" sz="1200" dirty="0">
                <a:solidFill>
                  <a:schemeClr val="accent6"/>
                </a:solidFill>
              </a:rPr>
              <a:t>(7)</a:t>
            </a:r>
          </a:p>
        </p:txBody>
      </p:sp>
      <p:sp>
        <p:nvSpPr>
          <p:cNvPr id="15" name="Textfeld 15"/>
          <p:cNvSpPr txBox="1"/>
          <p:nvPr/>
        </p:nvSpPr>
        <p:spPr>
          <a:xfrm>
            <a:off x="3784951" y="3134656"/>
            <a:ext cx="532840" cy="276999"/>
          </a:xfrm>
          <a:prstGeom prst="rect">
            <a:avLst/>
          </a:prstGeom>
          <a:noFill/>
        </p:spPr>
        <p:txBody>
          <a:bodyPr wrap="square" rtlCol="0">
            <a:spAutoFit/>
          </a:bodyPr>
          <a:lstStyle/>
          <a:p>
            <a:r>
              <a:rPr lang="de-DE" sz="1200" dirty="0">
                <a:solidFill>
                  <a:schemeClr val="accent6"/>
                </a:solidFill>
              </a:rPr>
              <a:t>(8)</a:t>
            </a:r>
          </a:p>
        </p:txBody>
      </p:sp>
      <p:sp>
        <p:nvSpPr>
          <p:cNvPr id="16" name="Textfeld 12"/>
          <p:cNvSpPr txBox="1"/>
          <p:nvPr/>
        </p:nvSpPr>
        <p:spPr>
          <a:xfrm>
            <a:off x="3755751" y="4153126"/>
            <a:ext cx="456143" cy="276999"/>
          </a:xfrm>
          <a:prstGeom prst="rect">
            <a:avLst/>
          </a:prstGeom>
          <a:noFill/>
        </p:spPr>
        <p:txBody>
          <a:bodyPr wrap="square" rtlCol="0">
            <a:spAutoFit/>
          </a:bodyPr>
          <a:lstStyle/>
          <a:p>
            <a:r>
              <a:rPr lang="de-DE" sz="1200" dirty="0">
                <a:solidFill>
                  <a:schemeClr val="accent6"/>
                </a:solidFill>
              </a:rPr>
              <a:t>(9)</a:t>
            </a:r>
          </a:p>
        </p:txBody>
      </p:sp>
      <p:sp>
        <p:nvSpPr>
          <p:cNvPr id="21" name="Abgerundetes Rechteck 5"/>
          <p:cNvSpPr/>
          <p:nvPr/>
        </p:nvSpPr>
        <p:spPr bwMode="auto">
          <a:xfrm>
            <a:off x="5813945" y="1368000"/>
            <a:ext cx="3492000" cy="4212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76523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444000" y="2304000"/>
            <a:ext cx="2880000" cy="2376000"/>
          </a:xfrm>
        </p:spPr>
        <p:txBody>
          <a:bodyPr/>
          <a:lstStyle/>
          <a:p>
            <a:pPr>
              <a:spcBef>
                <a:spcPts val="12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1</a:t>
            </a:r>
            <a:r>
              <a:rPr lang="zh-CN" altLang="en-US" sz="1400" b="0" kern="0" dirty="0">
                <a:latin typeface="+mn-ea"/>
                <a:cs typeface="Calibri" pitchFamily="34" charset="0"/>
              </a:rPr>
              <a:t>）在期刊主页，您可以点击位于页面顶端蓝色条框内的“</a:t>
            </a:r>
            <a:r>
              <a:rPr lang="en-US" sz="1400" b="0" kern="0" dirty="0">
                <a:latin typeface="+mn-ea"/>
                <a:cs typeface="Calibri" pitchFamily="34" charset="0"/>
              </a:rPr>
              <a:t>All Volumes and Issues”</a:t>
            </a:r>
            <a:r>
              <a:rPr lang="zh-CN" altLang="en-US" sz="1400" b="0" kern="0" dirty="0">
                <a:latin typeface="+mn-ea"/>
                <a:cs typeface="Calibri" pitchFamily="34" charset="0"/>
              </a:rPr>
              <a:t>链接</a:t>
            </a:r>
          </a:p>
          <a:p>
            <a:pPr>
              <a:spcBef>
                <a:spcPts val="12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2</a:t>
            </a:r>
            <a:r>
              <a:rPr lang="zh-CN" altLang="en-US" sz="1400" b="0" kern="0" dirty="0">
                <a:latin typeface="+mn-ea"/>
                <a:cs typeface="Calibri" pitchFamily="34" charset="0"/>
              </a:rPr>
              <a:t>）您也可以点击蓝色的“</a:t>
            </a:r>
            <a:r>
              <a:rPr lang="en-US" sz="1400" b="0" kern="0" dirty="0">
                <a:latin typeface="+mn-ea"/>
                <a:cs typeface="Calibri" pitchFamily="34" charset="0"/>
              </a:rPr>
              <a:t>Browse Volumes &amp; Issues”</a:t>
            </a:r>
            <a:r>
              <a:rPr lang="zh-CN" altLang="en-US" sz="1400" b="0" kern="0" dirty="0">
                <a:latin typeface="+mn-ea"/>
                <a:cs typeface="Calibri" pitchFamily="34" charset="0"/>
              </a:rPr>
              <a:t>按钮以获得同样的概览</a:t>
            </a:r>
          </a:p>
          <a:p>
            <a:pPr>
              <a:spcBef>
                <a:spcPts val="12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3</a:t>
            </a:r>
            <a:r>
              <a:rPr lang="zh-CN" altLang="en-US" sz="1400" b="0" kern="0" dirty="0">
                <a:latin typeface="+mn-ea"/>
                <a:cs typeface="Calibri" pitchFamily="34" charset="0"/>
              </a:rPr>
              <a:t>）在“</a:t>
            </a:r>
            <a:r>
              <a:rPr lang="en-US" sz="1400" b="0" kern="0" dirty="0">
                <a:latin typeface="+mn-ea"/>
                <a:cs typeface="Calibri" pitchFamily="34" charset="0"/>
              </a:rPr>
              <a:t>Latest Articles”</a:t>
            </a:r>
            <a:r>
              <a:rPr lang="zh-CN" altLang="en-US" sz="1400" b="0" kern="0" dirty="0">
                <a:latin typeface="+mn-ea"/>
                <a:cs typeface="Calibri" pitchFamily="34" charset="0"/>
              </a:rPr>
              <a:t>的右侧，您可以找到一个灰色方框，帮助您找到具体的卷和期</a:t>
            </a:r>
          </a:p>
        </p:txBody>
      </p:sp>
      <p:sp>
        <p:nvSpPr>
          <p:cNvPr id="5" name="Title 4"/>
          <p:cNvSpPr>
            <a:spLocks noGrp="1"/>
          </p:cNvSpPr>
          <p:nvPr>
            <p:ph type="title"/>
          </p:nvPr>
        </p:nvSpPr>
        <p:spPr/>
        <p:txBody>
          <a:bodyPr/>
          <a:lstStyle/>
          <a:p>
            <a:pPr eaLnBrk="0" hangingPunct="0">
              <a:spcBef>
                <a:spcPct val="30000"/>
              </a:spcBef>
              <a:defRPr/>
            </a:pPr>
            <a:r>
              <a:rPr lang="zh-CN" altLang="en-US" b="0" kern="0" dirty="0">
                <a:solidFill>
                  <a:schemeClr val="accent6"/>
                </a:solidFill>
                <a:latin typeface="Calibri" pitchFamily="34" charset="0"/>
                <a:cs typeface="Calibri" pitchFamily="34" charset="0"/>
              </a:rPr>
              <a:t>产品页面 </a:t>
            </a:r>
            <a:r>
              <a:rPr lang="en-US" altLang="zh-CN" b="0" kern="0" dirty="0">
                <a:solidFill>
                  <a:schemeClr val="accent6"/>
                </a:solidFill>
                <a:latin typeface="Calibri" pitchFamily="34" charset="0"/>
                <a:cs typeface="Calibri" pitchFamily="34" charset="0"/>
              </a:rPr>
              <a:t>– </a:t>
            </a:r>
            <a:r>
              <a:rPr lang="zh-CN" altLang="en-US" b="0" kern="0" dirty="0">
                <a:solidFill>
                  <a:schemeClr val="accent6"/>
                </a:solidFill>
                <a:latin typeface="Calibri" pitchFamily="34" charset="0"/>
                <a:cs typeface="Calibri" pitchFamily="34" charset="0"/>
              </a:rPr>
              <a:t>期刊卷 </a:t>
            </a:r>
            <a:r>
              <a:rPr lang="en-US" altLang="zh-CN" b="0" kern="0" dirty="0">
                <a:solidFill>
                  <a:schemeClr val="accent6"/>
                </a:solidFill>
                <a:latin typeface="Calibri" pitchFamily="34" charset="0"/>
                <a:cs typeface="Calibri" pitchFamily="34" charset="0"/>
              </a:rPr>
              <a:t>&amp; </a:t>
            </a:r>
            <a:r>
              <a:rPr lang="zh-CN" altLang="en-US" b="0" kern="0" dirty="0">
                <a:solidFill>
                  <a:schemeClr val="accent6"/>
                </a:solidFill>
                <a:latin typeface="Calibri" pitchFamily="34" charset="0"/>
                <a:cs typeface="Calibri" pitchFamily="34" charset="0"/>
              </a:rPr>
              <a:t>期的导航</a:t>
            </a:r>
            <a:endParaRPr lang="en-US" b="0" kern="0" dirty="0">
              <a:solidFill>
                <a:schemeClr val="accent6"/>
              </a:solidFill>
              <a:latin typeface="Calibri" pitchFamily="34" charset="0"/>
              <a:cs typeface="Calibri"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8856"/>
          <a:stretch/>
        </p:blipFill>
        <p:spPr>
          <a:xfrm>
            <a:off x="782945" y="1160767"/>
            <a:ext cx="5122736" cy="5037983"/>
          </a:xfrm>
          <a:prstGeom prst="rect">
            <a:avLst/>
          </a:prstGeom>
          <a:ln>
            <a:noFill/>
          </a:ln>
          <a:effectLst>
            <a:outerShdw blurRad="292100" dist="139700" dir="2700000" algn="tl" rotWithShape="0">
              <a:srgbClr val="333333">
                <a:alpha val="65000"/>
              </a:srgbClr>
            </a:outerShdw>
          </a:effectLst>
        </p:spPr>
      </p:pic>
      <p:sp>
        <p:nvSpPr>
          <p:cNvPr id="6" name="Abgerundetes Rechteck 8"/>
          <p:cNvSpPr/>
          <p:nvPr/>
        </p:nvSpPr>
        <p:spPr bwMode="auto">
          <a:xfrm>
            <a:off x="1017066" y="3539748"/>
            <a:ext cx="1133955" cy="296936"/>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Abgerundetes Rechteck 9"/>
          <p:cNvSpPr/>
          <p:nvPr/>
        </p:nvSpPr>
        <p:spPr bwMode="auto">
          <a:xfrm>
            <a:off x="1009888" y="1198298"/>
            <a:ext cx="1170796" cy="309774"/>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9" name="Abgerundetes Rechteck 10"/>
          <p:cNvSpPr/>
          <p:nvPr/>
        </p:nvSpPr>
        <p:spPr bwMode="auto">
          <a:xfrm>
            <a:off x="4274895" y="5513426"/>
            <a:ext cx="1287263" cy="569853"/>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10" name="Textfeld 7"/>
          <p:cNvSpPr txBox="1"/>
          <p:nvPr/>
        </p:nvSpPr>
        <p:spPr>
          <a:xfrm>
            <a:off x="518269" y="1214685"/>
            <a:ext cx="529351" cy="276999"/>
          </a:xfrm>
          <a:prstGeom prst="rect">
            <a:avLst/>
          </a:prstGeom>
          <a:noFill/>
        </p:spPr>
        <p:txBody>
          <a:bodyPr wrap="square" rtlCol="0">
            <a:spAutoFit/>
          </a:bodyPr>
          <a:lstStyle/>
          <a:p>
            <a:r>
              <a:rPr lang="de-DE" sz="1200" dirty="0"/>
              <a:t>(1)</a:t>
            </a:r>
          </a:p>
        </p:txBody>
      </p:sp>
      <p:sp>
        <p:nvSpPr>
          <p:cNvPr id="11" name="Textfeld 11"/>
          <p:cNvSpPr txBox="1"/>
          <p:nvPr/>
        </p:nvSpPr>
        <p:spPr>
          <a:xfrm>
            <a:off x="632428" y="3541258"/>
            <a:ext cx="551548" cy="276999"/>
          </a:xfrm>
          <a:prstGeom prst="rect">
            <a:avLst/>
          </a:prstGeom>
          <a:noFill/>
        </p:spPr>
        <p:txBody>
          <a:bodyPr wrap="square" rtlCol="0">
            <a:spAutoFit/>
          </a:bodyPr>
          <a:lstStyle/>
          <a:p>
            <a:r>
              <a:rPr lang="de-DE" sz="1200" dirty="0"/>
              <a:t>(2)</a:t>
            </a:r>
          </a:p>
        </p:txBody>
      </p:sp>
      <p:sp>
        <p:nvSpPr>
          <p:cNvPr id="12" name="Textfeld 12"/>
          <p:cNvSpPr txBox="1"/>
          <p:nvPr/>
        </p:nvSpPr>
        <p:spPr>
          <a:xfrm>
            <a:off x="3875462" y="5602466"/>
            <a:ext cx="485378" cy="276999"/>
          </a:xfrm>
          <a:prstGeom prst="rect">
            <a:avLst/>
          </a:prstGeom>
          <a:noFill/>
        </p:spPr>
        <p:txBody>
          <a:bodyPr wrap="square" rtlCol="0">
            <a:spAutoFit/>
          </a:bodyPr>
          <a:lstStyle/>
          <a:p>
            <a:r>
              <a:rPr lang="de-DE" sz="1200" dirty="0"/>
              <a:t>(3)</a:t>
            </a:r>
          </a:p>
        </p:txBody>
      </p:sp>
      <p:sp>
        <p:nvSpPr>
          <p:cNvPr id="13" name="Abgerundetes Rechteck 5"/>
          <p:cNvSpPr/>
          <p:nvPr/>
        </p:nvSpPr>
        <p:spPr bwMode="auto">
          <a:xfrm>
            <a:off x="6237027" y="2138207"/>
            <a:ext cx="3240000" cy="2700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765231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80094" y="2196000"/>
            <a:ext cx="2160000" cy="2232000"/>
          </a:xfrm>
        </p:spPr>
        <p:txBody>
          <a:bodyPr/>
          <a:lstStyle/>
          <a:p>
            <a:pPr eaLnBrk="0" hangingPunct="0">
              <a:spcBef>
                <a:spcPct val="300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1</a:t>
            </a:r>
            <a:r>
              <a:rPr lang="zh-CN" altLang="en-US" sz="1400" b="0" kern="0" dirty="0">
                <a:latin typeface="+mn-ea"/>
                <a:cs typeface="Calibri" pitchFamily="34" charset="0"/>
              </a:rPr>
              <a:t>）点击“</a:t>
            </a:r>
            <a:r>
              <a:rPr lang="en-US" altLang="zh-CN" sz="1400" b="0" kern="0" dirty="0">
                <a:latin typeface="+mn-ea"/>
                <a:cs typeface="Calibri" pitchFamily="34" charset="0"/>
              </a:rPr>
              <a:t>Online First”</a:t>
            </a:r>
            <a:r>
              <a:rPr lang="zh-CN" altLang="en-US" sz="1400" b="0" kern="0" dirty="0">
                <a:latin typeface="+mn-ea"/>
                <a:cs typeface="Calibri" pitchFamily="34" charset="0"/>
              </a:rPr>
              <a:t>标签，您可以看到最新发表、尚未分配期号的文章（并不适用于所有期刊）</a:t>
            </a:r>
          </a:p>
          <a:p>
            <a:pPr eaLnBrk="0" hangingPunct="0">
              <a:spcBef>
                <a:spcPct val="300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2</a:t>
            </a:r>
            <a:r>
              <a:rPr lang="zh-CN" altLang="en-US" sz="1400" b="0" kern="0" dirty="0">
                <a:latin typeface="+mn-ea"/>
                <a:cs typeface="Calibri" pitchFamily="34" charset="0"/>
              </a:rPr>
              <a:t>）最新内容的链接显示在页面上方</a:t>
            </a:r>
          </a:p>
          <a:p>
            <a:pPr eaLnBrk="0" hangingPunct="0">
              <a:spcBef>
                <a:spcPct val="30000"/>
              </a:spcBef>
              <a:buClr>
                <a:schemeClr val="accent6"/>
              </a:buClr>
              <a:defRPr/>
            </a:pPr>
            <a:r>
              <a:rPr lang="zh-CN" altLang="en-US" sz="1400" b="0" kern="0" dirty="0">
                <a:latin typeface="+mn-ea"/>
                <a:cs typeface="Calibri" pitchFamily="34" charset="0"/>
              </a:rPr>
              <a:t>（</a:t>
            </a:r>
            <a:r>
              <a:rPr lang="en-US" altLang="zh-CN" sz="1400" b="0" kern="0" dirty="0">
                <a:latin typeface="+mn-ea"/>
                <a:cs typeface="Calibri" pitchFamily="34" charset="0"/>
              </a:rPr>
              <a:t>3</a:t>
            </a:r>
            <a:r>
              <a:rPr lang="zh-CN" altLang="en-US" sz="1400" b="0" kern="0" dirty="0">
                <a:latin typeface="+mn-ea"/>
                <a:cs typeface="Calibri" pitchFamily="34" charset="0"/>
              </a:rPr>
              <a:t>）过往期刊的内容会被隐藏。点击灰色显示条，将显示该卷内容</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148" y="1115606"/>
            <a:ext cx="5900735" cy="3992938"/>
          </a:xfrm>
          <a:prstGeom prst="rect">
            <a:avLst/>
          </a:prstGeom>
          <a:ln>
            <a:noFill/>
          </a:ln>
          <a:effectLst>
            <a:outerShdw blurRad="292100" dist="139700" dir="2700000" algn="tl" rotWithShape="0">
              <a:srgbClr val="333333">
                <a:alpha val="65000"/>
              </a:srgbClr>
            </a:outerShdw>
          </a:effectLst>
        </p:spPr>
      </p:pic>
      <p:sp>
        <p:nvSpPr>
          <p:cNvPr id="6" name="Textfeld 4"/>
          <p:cNvSpPr txBox="1"/>
          <p:nvPr/>
        </p:nvSpPr>
        <p:spPr>
          <a:xfrm>
            <a:off x="796481" y="2957454"/>
            <a:ext cx="356188" cy="276999"/>
          </a:xfrm>
          <a:prstGeom prst="rect">
            <a:avLst/>
          </a:prstGeom>
          <a:noFill/>
        </p:spPr>
        <p:txBody>
          <a:bodyPr wrap="none" rtlCol="0">
            <a:spAutoFit/>
          </a:bodyPr>
          <a:lstStyle/>
          <a:p>
            <a:r>
              <a:rPr lang="de-DE" sz="1200" dirty="0"/>
              <a:t>(1)</a:t>
            </a: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634390">
            <a:off x="2013536" y="3388758"/>
            <a:ext cx="2268041" cy="302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3626" y="3867497"/>
            <a:ext cx="3588244" cy="2519745"/>
          </a:xfrm>
          <a:prstGeom prst="rect">
            <a:avLst/>
          </a:prstGeom>
          <a:ln>
            <a:noFill/>
          </a:ln>
          <a:effectLst>
            <a:outerShdw blurRad="292100" dist="139700" dir="2700000" algn="tl" rotWithShape="0">
              <a:srgbClr val="333333">
                <a:alpha val="65000"/>
              </a:srgbClr>
            </a:outerShdw>
          </a:effectLst>
        </p:spPr>
      </p:pic>
      <p:sp>
        <p:nvSpPr>
          <p:cNvPr id="10" name="Textfeld 6"/>
          <p:cNvSpPr txBox="1"/>
          <p:nvPr/>
        </p:nvSpPr>
        <p:spPr>
          <a:xfrm>
            <a:off x="789882" y="3480049"/>
            <a:ext cx="356188" cy="276999"/>
          </a:xfrm>
          <a:prstGeom prst="rect">
            <a:avLst/>
          </a:prstGeom>
          <a:noFill/>
        </p:spPr>
        <p:txBody>
          <a:bodyPr wrap="none" rtlCol="0">
            <a:spAutoFit/>
          </a:bodyPr>
          <a:lstStyle/>
          <a:p>
            <a:r>
              <a:rPr lang="de-DE" sz="1200" dirty="0"/>
              <a:t>(2)</a:t>
            </a:r>
          </a:p>
        </p:txBody>
      </p:sp>
      <p:sp>
        <p:nvSpPr>
          <p:cNvPr id="2" name="Title 1"/>
          <p:cNvSpPr>
            <a:spLocks noGrp="1"/>
          </p:cNvSpPr>
          <p:nvPr>
            <p:ph type="title"/>
          </p:nvPr>
        </p:nvSpPr>
        <p:spPr/>
        <p:txBody>
          <a:bodyPr/>
          <a:lstStyle/>
          <a:p>
            <a:r>
              <a:rPr lang="zh-CN" altLang="en-US" b="0" dirty="0"/>
              <a:t>产品页面</a:t>
            </a:r>
            <a:r>
              <a:rPr lang="en-US" altLang="zh-CN" b="0" dirty="0"/>
              <a:t>—</a:t>
            </a:r>
            <a:r>
              <a:rPr lang="zh-CN" altLang="en-US" b="0" dirty="0"/>
              <a:t>所有期刊卷和期</a:t>
            </a:r>
            <a:br>
              <a:rPr lang="en-US" kern="0" dirty="0">
                <a:solidFill>
                  <a:schemeClr val="accent6"/>
                </a:solidFill>
                <a:latin typeface="Calibri" pitchFamily="34" charset="0"/>
                <a:cs typeface="Calibri" pitchFamily="34" charset="0"/>
              </a:rPr>
            </a:br>
            <a:endParaRPr lang="en-GB" dirty="0"/>
          </a:p>
        </p:txBody>
      </p:sp>
      <p:sp>
        <p:nvSpPr>
          <p:cNvPr id="8" name="Textfeld 7"/>
          <p:cNvSpPr txBox="1"/>
          <p:nvPr/>
        </p:nvSpPr>
        <p:spPr>
          <a:xfrm>
            <a:off x="3195303" y="4097246"/>
            <a:ext cx="356188" cy="276999"/>
          </a:xfrm>
          <a:prstGeom prst="rect">
            <a:avLst/>
          </a:prstGeom>
          <a:noFill/>
        </p:spPr>
        <p:txBody>
          <a:bodyPr wrap="none" rtlCol="0">
            <a:spAutoFit/>
          </a:bodyPr>
          <a:lstStyle/>
          <a:p>
            <a:r>
              <a:rPr lang="de-DE" sz="1200" dirty="0"/>
              <a:t>(3)</a:t>
            </a:r>
          </a:p>
        </p:txBody>
      </p:sp>
      <p:sp>
        <p:nvSpPr>
          <p:cNvPr id="12" name="Abgerundetes Rechteck 5"/>
          <p:cNvSpPr/>
          <p:nvPr/>
        </p:nvSpPr>
        <p:spPr bwMode="auto">
          <a:xfrm>
            <a:off x="7200000" y="1980000"/>
            <a:ext cx="2484000" cy="2592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765231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5220000" y="1836000"/>
            <a:ext cx="3960000" cy="3024000"/>
          </a:xfrm>
        </p:spPr>
        <p:txBody>
          <a:bodyPr/>
          <a:lstStyle/>
          <a:p>
            <a:pPr eaLnBrk="0" hangingPunct="0">
              <a:spcBef>
                <a:spcPts val="600"/>
              </a:spcBef>
              <a:defRPr/>
            </a:pPr>
            <a:r>
              <a:rPr lang="zh-CN" altLang="en-US" sz="1400" b="0" kern="0" dirty="0">
                <a:latin typeface="+mn-ea"/>
                <a:cs typeface="Calibri" pitchFamily="34" charset="0"/>
              </a:rPr>
              <a:t>在期刊主页的底端，您可以找到详细的期刊信息，包括：</a:t>
            </a:r>
          </a:p>
          <a:p>
            <a:pPr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1</a:t>
            </a:r>
            <a:r>
              <a:rPr lang="zh-CN" altLang="en-US" sz="1400" b="0" kern="0" dirty="0">
                <a:latin typeface="+mn-ea"/>
                <a:cs typeface="Calibri" pitchFamily="34" charset="0"/>
              </a:rPr>
              <a:t>）书目信息</a:t>
            </a:r>
          </a:p>
          <a:p>
            <a:pPr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2</a:t>
            </a:r>
            <a:r>
              <a:rPr lang="zh-CN" altLang="en-US" sz="1400" b="0" kern="0" dirty="0">
                <a:latin typeface="+mn-ea"/>
                <a:cs typeface="Calibri" pitchFamily="34" charset="0"/>
              </a:rPr>
              <a:t>）</a:t>
            </a:r>
            <a:r>
              <a:rPr lang="en-US" sz="1400" b="0" kern="0" dirty="0">
                <a:latin typeface="+mn-ea"/>
                <a:cs typeface="Calibri" pitchFamily="34" charset="0"/>
              </a:rPr>
              <a:t>Additional Links: Register for Journal Updates, Editorial Board, About This Journal, and Manuscript Submission</a:t>
            </a:r>
          </a:p>
          <a:p>
            <a:pPr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3</a:t>
            </a:r>
            <a:r>
              <a:rPr lang="zh-CN" altLang="en-US" sz="1400" b="0" kern="0" dirty="0">
                <a:latin typeface="+mn-ea"/>
                <a:cs typeface="Calibri" pitchFamily="34" charset="0"/>
              </a:rPr>
              <a:t>）</a:t>
            </a:r>
            <a:r>
              <a:rPr lang="en-US" sz="1400" b="0" kern="0" dirty="0">
                <a:latin typeface="+mn-ea"/>
                <a:cs typeface="Calibri" pitchFamily="34" charset="0"/>
              </a:rPr>
              <a:t>Topics：</a:t>
            </a:r>
            <a:r>
              <a:rPr lang="zh-CN" altLang="en-US" sz="1400" b="0" kern="0" dirty="0">
                <a:latin typeface="+mn-ea"/>
                <a:cs typeface="Calibri" pitchFamily="34" charset="0"/>
              </a:rPr>
              <a:t>导向该期刊涵盖主题的链接</a:t>
            </a:r>
          </a:p>
          <a:p>
            <a:pPr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4</a:t>
            </a:r>
            <a:r>
              <a:rPr lang="zh-CN" altLang="en-US" sz="1400" b="0" kern="0" dirty="0">
                <a:latin typeface="+mn-ea"/>
                <a:cs typeface="Calibri" pitchFamily="34" charset="0"/>
              </a:rPr>
              <a:t>）</a:t>
            </a:r>
            <a:r>
              <a:rPr lang="en-US" sz="1400" b="0" kern="0" dirty="0">
                <a:latin typeface="+mn-ea"/>
                <a:cs typeface="Calibri" pitchFamily="34" charset="0"/>
              </a:rPr>
              <a:t>Industry Sectors：</a:t>
            </a:r>
            <a:r>
              <a:rPr lang="zh-CN" altLang="en-US" sz="1400" b="0" kern="0" dirty="0">
                <a:latin typeface="+mn-ea"/>
                <a:cs typeface="Calibri" pitchFamily="34" charset="0"/>
              </a:rPr>
              <a:t>导向该期刊主题相关工业领域的链接</a:t>
            </a:r>
          </a:p>
          <a:p>
            <a:pPr eaLnBrk="0" hangingPunct="0">
              <a:spcBef>
                <a:spcPts val="600"/>
              </a:spcBef>
              <a:defRPr/>
            </a:pPr>
            <a:r>
              <a:rPr lang="zh-CN" altLang="en-US" sz="1400" b="0" kern="0" dirty="0">
                <a:latin typeface="+mn-ea"/>
                <a:cs typeface="Calibri" pitchFamily="34" charset="0"/>
              </a:rPr>
              <a:t>（</a:t>
            </a:r>
            <a:r>
              <a:rPr lang="en-US" altLang="zh-CN" sz="1400" b="0" kern="0" dirty="0">
                <a:latin typeface="+mn-ea"/>
                <a:cs typeface="Calibri" pitchFamily="34" charset="0"/>
              </a:rPr>
              <a:t>5</a:t>
            </a:r>
            <a:r>
              <a:rPr lang="zh-CN" altLang="en-US" sz="1400" b="0" kern="0" dirty="0">
                <a:latin typeface="+mn-ea"/>
                <a:cs typeface="Calibri" pitchFamily="34" charset="0"/>
              </a:rPr>
              <a:t>）</a:t>
            </a:r>
            <a:r>
              <a:rPr lang="en-US" sz="1400" b="0" kern="0" dirty="0">
                <a:latin typeface="+mn-ea"/>
                <a:cs typeface="Calibri" pitchFamily="34" charset="0"/>
              </a:rPr>
              <a:t>Journal History：</a:t>
            </a:r>
            <a:r>
              <a:rPr lang="zh-CN" altLang="en-US" sz="1400" b="0" kern="0" dirty="0">
                <a:latin typeface="+mn-ea"/>
                <a:cs typeface="Calibri" pitchFamily="34" charset="0"/>
              </a:rPr>
              <a:t>该期刊曾用名称的详细信息</a:t>
            </a:r>
          </a:p>
        </p:txBody>
      </p:sp>
      <p:sp>
        <p:nvSpPr>
          <p:cNvPr id="5" name="Title 4"/>
          <p:cNvSpPr>
            <a:spLocks noGrp="1"/>
          </p:cNvSpPr>
          <p:nvPr>
            <p:ph type="title"/>
          </p:nvPr>
        </p:nvSpPr>
        <p:spPr/>
        <p:txBody>
          <a:bodyPr/>
          <a:lstStyle/>
          <a:p>
            <a:r>
              <a:rPr lang="zh-CN" altLang="en-US" b="0" dirty="0">
                <a:latin typeface="+mn-ea"/>
                <a:ea typeface="+mn-ea"/>
              </a:rPr>
              <a:t>产品页面 </a:t>
            </a:r>
            <a:r>
              <a:rPr lang="en-US" altLang="zh-CN" b="0" dirty="0">
                <a:latin typeface="+mn-ea"/>
                <a:ea typeface="+mn-ea"/>
              </a:rPr>
              <a:t>– </a:t>
            </a:r>
            <a:r>
              <a:rPr lang="zh-CN" altLang="en-US" b="0" dirty="0">
                <a:latin typeface="+mn-ea"/>
                <a:ea typeface="+mn-ea"/>
              </a:rPr>
              <a:t>关于此期刊</a:t>
            </a:r>
            <a:endParaRPr lang="en-GB" b="0" dirty="0">
              <a:latin typeface="+mn-ea"/>
              <a:ea typeface="+mn-ea"/>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35" r="40016"/>
          <a:stretch/>
        </p:blipFill>
        <p:spPr>
          <a:xfrm>
            <a:off x="768731" y="1120304"/>
            <a:ext cx="3770941" cy="5160957"/>
          </a:xfrm>
          <a:prstGeom prst="rect">
            <a:avLst/>
          </a:prstGeom>
          <a:ln>
            <a:noFill/>
          </a:ln>
          <a:effectLst>
            <a:outerShdw blurRad="292100" dist="139700" dir="2700000" algn="tl" rotWithShape="0">
              <a:srgbClr val="333333">
                <a:alpha val="65000"/>
              </a:srgbClr>
            </a:outerShdw>
          </a:effectLst>
        </p:spPr>
      </p:pic>
      <p:sp>
        <p:nvSpPr>
          <p:cNvPr id="6" name="Textfeld 10"/>
          <p:cNvSpPr txBox="1"/>
          <p:nvPr/>
        </p:nvSpPr>
        <p:spPr>
          <a:xfrm>
            <a:off x="683375" y="1372168"/>
            <a:ext cx="539970" cy="276999"/>
          </a:xfrm>
          <a:prstGeom prst="rect">
            <a:avLst/>
          </a:prstGeom>
          <a:noFill/>
        </p:spPr>
        <p:txBody>
          <a:bodyPr wrap="square" rtlCol="0">
            <a:spAutoFit/>
          </a:bodyPr>
          <a:lstStyle/>
          <a:p>
            <a:r>
              <a:rPr lang="de-DE" sz="1200" dirty="0">
                <a:solidFill>
                  <a:schemeClr val="tx1"/>
                </a:solidFill>
              </a:rPr>
              <a:t>(1)</a:t>
            </a:r>
          </a:p>
        </p:txBody>
      </p:sp>
      <p:sp>
        <p:nvSpPr>
          <p:cNvPr id="8" name="Textfeld 12"/>
          <p:cNvSpPr txBox="1"/>
          <p:nvPr/>
        </p:nvSpPr>
        <p:spPr>
          <a:xfrm>
            <a:off x="664713" y="3383337"/>
            <a:ext cx="539970" cy="276999"/>
          </a:xfrm>
          <a:prstGeom prst="rect">
            <a:avLst/>
          </a:prstGeom>
          <a:noFill/>
        </p:spPr>
        <p:txBody>
          <a:bodyPr wrap="square" rtlCol="0">
            <a:spAutoFit/>
          </a:bodyPr>
          <a:lstStyle/>
          <a:p>
            <a:r>
              <a:rPr lang="de-DE" sz="1200" dirty="0">
                <a:solidFill>
                  <a:schemeClr val="tx1"/>
                </a:solidFill>
              </a:rPr>
              <a:t>(2)</a:t>
            </a:r>
          </a:p>
        </p:txBody>
      </p:sp>
      <p:sp>
        <p:nvSpPr>
          <p:cNvPr id="9" name="Textfeld 14"/>
          <p:cNvSpPr txBox="1"/>
          <p:nvPr/>
        </p:nvSpPr>
        <p:spPr>
          <a:xfrm>
            <a:off x="2541530" y="1362837"/>
            <a:ext cx="504918" cy="276999"/>
          </a:xfrm>
          <a:prstGeom prst="rect">
            <a:avLst/>
          </a:prstGeom>
          <a:noFill/>
        </p:spPr>
        <p:txBody>
          <a:bodyPr wrap="square" rtlCol="0">
            <a:spAutoFit/>
          </a:bodyPr>
          <a:lstStyle/>
          <a:p>
            <a:r>
              <a:rPr lang="de-DE" sz="1200" dirty="0">
                <a:solidFill>
                  <a:schemeClr val="tx1"/>
                </a:solidFill>
              </a:rPr>
              <a:t>(3)</a:t>
            </a:r>
          </a:p>
        </p:txBody>
      </p:sp>
      <p:sp>
        <p:nvSpPr>
          <p:cNvPr id="10" name="Textfeld 14"/>
          <p:cNvSpPr txBox="1"/>
          <p:nvPr/>
        </p:nvSpPr>
        <p:spPr>
          <a:xfrm>
            <a:off x="2528830" y="2520502"/>
            <a:ext cx="517618" cy="276999"/>
          </a:xfrm>
          <a:prstGeom prst="rect">
            <a:avLst/>
          </a:prstGeom>
          <a:noFill/>
        </p:spPr>
        <p:txBody>
          <a:bodyPr wrap="square" rtlCol="0">
            <a:spAutoFit/>
          </a:bodyPr>
          <a:lstStyle/>
          <a:p>
            <a:r>
              <a:rPr lang="de-DE" sz="1200" dirty="0">
                <a:solidFill>
                  <a:schemeClr val="tx1"/>
                </a:solidFill>
              </a:rPr>
              <a:t>(4)</a:t>
            </a:r>
          </a:p>
        </p:txBody>
      </p:sp>
      <p:sp>
        <p:nvSpPr>
          <p:cNvPr id="11" name="Textfeld 14"/>
          <p:cNvSpPr txBox="1"/>
          <p:nvPr/>
        </p:nvSpPr>
        <p:spPr>
          <a:xfrm>
            <a:off x="583773" y="4680607"/>
            <a:ext cx="512572" cy="276999"/>
          </a:xfrm>
          <a:prstGeom prst="rect">
            <a:avLst/>
          </a:prstGeom>
          <a:noFill/>
        </p:spPr>
        <p:txBody>
          <a:bodyPr wrap="square" rtlCol="0">
            <a:spAutoFit/>
          </a:bodyPr>
          <a:lstStyle/>
          <a:p>
            <a:r>
              <a:rPr lang="de-DE" sz="1200" dirty="0">
                <a:solidFill>
                  <a:schemeClr val="tx1"/>
                </a:solidFill>
              </a:rPr>
              <a:t>(5)</a:t>
            </a:r>
          </a:p>
        </p:txBody>
      </p:sp>
      <p:sp>
        <p:nvSpPr>
          <p:cNvPr id="12" name="Abgerundetes Rechteck 5"/>
          <p:cNvSpPr/>
          <p:nvPr/>
        </p:nvSpPr>
        <p:spPr bwMode="auto">
          <a:xfrm>
            <a:off x="5040000" y="1512000"/>
            <a:ext cx="4244448" cy="3600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Tree>
    <p:extLst>
      <p:ext uri="{BB962C8B-B14F-4D97-AF65-F5344CB8AC3E}">
        <p14:creationId xmlns:p14="http://schemas.microsoft.com/office/powerpoint/2010/main" val="1759223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790" y="633697"/>
            <a:ext cx="8239126" cy="370558"/>
          </a:xfrm>
        </p:spPr>
        <p:txBody>
          <a:bodyPr/>
          <a:lstStyle/>
          <a:p>
            <a:r>
              <a:rPr lang="zh-CN" altLang="en-US" b="0" dirty="0">
                <a:latin typeface="+mn-ea"/>
                <a:ea typeface="+mn-ea"/>
              </a:rPr>
              <a:t>可访问性</a:t>
            </a:r>
            <a:r>
              <a:rPr lang="en-GB" b="0" dirty="0">
                <a:latin typeface="+mn-ea"/>
                <a:ea typeface="+mn-ea"/>
              </a:rPr>
              <a:t> </a:t>
            </a:r>
          </a:p>
        </p:txBody>
      </p:sp>
      <p:sp>
        <p:nvSpPr>
          <p:cNvPr id="4" name="Rectangle 3"/>
          <p:cNvSpPr/>
          <p:nvPr/>
        </p:nvSpPr>
        <p:spPr>
          <a:xfrm>
            <a:off x="648000" y="1260000"/>
            <a:ext cx="8460000" cy="3662541"/>
          </a:xfrm>
          <a:prstGeom prst="rect">
            <a:avLst/>
          </a:prstGeom>
        </p:spPr>
        <p:txBody>
          <a:bodyPr wrap="square">
            <a:spAutoFit/>
          </a:bodyPr>
          <a:lstStyle/>
          <a:p>
            <a:pPr>
              <a:spcBef>
                <a:spcPts val="600"/>
              </a:spcBef>
              <a:spcAft>
                <a:spcPts val="600"/>
              </a:spcAft>
            </a:pPr>
            <a:r>
              <a:rPr lang="zh-CN" altLang="en-US" dirty="0">
                <a:latin typeface="+mn-ea"/>
              </a:rPr>
              <a:t>施普林格</a:t>
            </a:r>
            <a:r>
              <a:rPr lang="en-US" altLang="zh-CN" dirty="0">
                <a:latin typeface="+mn-ea"/>
              </a:rPr>
              <a:t>·</a:t>
            </a:r>
            <a:r>
              <a:rPr lang="zh-CN" altLang="en-US" dirty="0">
                <a:latin typeface="+mn-ea"/>
              </a:rPr>
              <a:t>自然致力于确保每个人都可以访问我们的网站，包括视力、听力、认知和运动障碍者。</a:t>
            </a:r>
            <a:endParaRPr lang="en-GB" dirty="0">
              <a:latin typeface="+mn-ea"/>
            </a:endParaRPr>
          </a:p>
          <a:p>
            <a:pPr>
              <a:spcBef>
                <a:spcPts val="600"/>
              </a:spcBef>
              <a:spcAft>
                <a:spcPts val="600"/>
              </a:spcAft>
            </a:pPr>
            <a:r>
              <a:rPr lang="zh-CN" altLang="en-US" dirty="0">
                <a:latin typeface="+mn-ea"/>
              </a:rPr>
              <a:t>我们一直努力改善网站的可访问性，以确保我们为所有</a:t>
            </a:r>
            <a:r>
              <a:rPr lang="zh-CN" altLang="en-US">
                <a:latin typeface="+mn-ea"/>
              </a:rPr>
              <a:t>用户提供同等</a:t>
            </a:r>
            <a:r>
              <a:rPr lang="zh-CN" altLang="en-US" dirty="0">
                <a:latin typeface="+mn-ea"/>
              </a:rPr>
              <a:t>的访问。</a:t>
            </a:r>
            <a:endParaRPr lang="en-GB" dirty="0">
              <a:latin typeface="+mn-ea"/>
            </a:endParaRPr>
          </a:p>
          <a:p>
            <a:pPr>
              <a:spcBef>
                <a:spcPts val="600"/>
              </a:spcBef>
              <a:spcAft>
                <a:spcPts val="600"/>
              </a:spcAft>
            </a:pPr>
            <a:r>
              <a:rPr lang="zh-CN" altLang="en-US" dirty="0">
                <a:latin typeface="+mn-ea"/>
              </a:rPr>
              <a:t>作为我们对可访问性承诺的一部分，我们确保我们的网站兼容：</a:t>
            </a:r>
          </a:p>
          <a:p>
            <a:pPr marL="285750" indent="-285750">
              <a:spcBef>
                <a:spcPts val="600"/>
              </a:spcBef>
              <a:spcAft>
                <a:spcPts val="600"/>
              </a:spcAft>
              <a:buFont typeface="Arial" panose="020B0604020202020204" pitchFamily="34" charset="0"/>
              <a:buChar char="•"/>
            </a:pPr>
            <a:r>
              <a:rPr lang="zh-CN" altLang="en-US" dirty="0">
                <a:latin typeface="+mn-ea"/>
              </a:rPr>
              <a:t>流行的屏幕阅读器的最新版本</a:t>
            </a:r>
          </a:p>
          <a:p>
            <a:pPr marL="285750" indent="-285750">
              <a:spcBef>
                <a:spcPts val="600"/>
              </a:spcBef>
              <a:spcAft>
                <a:spcPts val="600"/>
              </a:spcAft>
              <a:buFont typeface="Arial" panose="020B0604020202020204" pitchFamily="34" charset="0"/>
              <a:buChar char="•"/>
            </a:pPr>
            <a:r>
              <a:rPr lang="zh-CN" altLang="en-US" dirty="0">
                <a:latin typeface="+mn-ea"/>
              </a:rPr>
              <a:t>操作系统屏幕放大镜</a:t>
            </a:r>
          </a:p>
          <a:p>
            <a:pPr marL="285750" indent="-285750">
              <a:spcBef>
                <a:spcPts val="600"/>
              </a:spcBef>
              <a:spcAft>
                <a:spcPts val="600"/>
              </a:spcAft>
              <a:buFont typeface="Arial" panose="020B0604020202020204" pitchFamily="34" charset="0"/>
              <a:buChar char="•"/>
            </a:pPr>
            <a:r>
              <a:rPr lang="zh-CN" altLang="en-US" dirty="0">
                <a:latin typeface="+mn-ea"/>
              </a:rPr>
              <a:t>语音识别软件</a:t>
            </a:r>
          </a:p>
          <a:p>
            <a:pPr marL="285750" indent="-285750">
              <a:spcBef>
                <a:spcPts val="600"/>
              </a:spcBef>
              <a:spcAft>
                <a:spcPts val="600"/>
              </a:spcAft>
              <a:buFont typeface="Arial" panose="020B0604020202020204" pitchFamily="34" charset="0"/>
              <a:buChar char="•"/>
            </a:pPr>
            <a:r>
              <a:rPr lang="zh-CN" altLang="en-US" dirty="0">
                <a:latin typeface="+mn-ea"/>
              </a:rPr>
              <a:t>操作系统语音包</a:t>
            </a:r>
            <a:endParaRPr lang="en-GB" dirty="0">
              <a:latin typeface="+mn-ea"/>
            </a:endParaRPr>
          </a:p>
          <a:p>
            <a:pPr>
              <a:spcBef>
                <a:spcPts val="600"/>
              </a:spcBef>
              <a:spcAft>
                <a:spcPts val="600"/>
              </a:spcAft>
            </a:pPr>
            <a:r>
              <a:rPr lang="zh-CN" altLang="en-US" dirty="0">
                <a:latin typeface="+mn-ea"/>
              </a:rPr>
              <a:t>获取更多信息，请访问 </a:t>
            </a:r>
            <a:r>
              <a:rPr lang="en-GB" dirty="0">
                <a:latin typeface="+mn-ea"/>
                <a:hlinkClick r:id="rId4"/>
              </a:rPr>
              <a:t>springernature.com/</a:t>
            </a:r>
            <a:r>
              <a:rPr lang="en-GB" dirty="0" err="1">
                <a:latin typeface="+mn-ea"/>
                <a:hlinkClick r:id="rId4"/>
              </a:rPr>
              <a:t>gp</a:t>
            </a:r>
            <a:r>
              <a:rPr lang="en-GB" dirty="0">
                <a:latin typeface="+mn-ea"/>
                <a:hlinkClick r:id="rId4"/>
              </a:rPr>
              <a:t>/info/accessibility</a:t>
            </a:r>
            <a:endParaRPr lang="en-GB" dirty="0">
              <a:solidFill>
                <a:srgbClr val="486A7E"/>
              </a:solidFill>
              <a:latin typeface="+mn-ea"/>
            </a:endParaRPr>
          </a:p>
        </p:txBody>
      </p:sp>
    </p:spTree>
    <p:custDataLst>
      <p:tags r:id="rId1"/>
    </p:custDataLst>
    <p:extLst>
      <p:ext uri="{BB962C8B-B14F-4D97-AF65-F5344CB8AC3E}">
        <p14:creationId xmlns:p14="http://schemas.microsoft.com/office/powerpoint/2010/main" val="24431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0" dirty="0">
                <a:hlinkClick r:id="rId3" action="ppaction://hlinkfile"/>
              </a:rPr>
              <a:t>link.springer.com</a:t>
            </a:r>
            <a:endParaRPr lang="en-GB" b="0" dirty="0"/>
          </a:p>
        </p:txBody>
      </p:sp>
      <p:sp>
        <p:nvSpPr>
          <p:cNvPr id="2" name="Rectangle 1"/>
          <p:cNvSpPr/>
          <p:nvPr/>
        </p:nvSpPr>
        <p:spPr>
          <a:xfrm>
            <a:off x="788112" y="1012177"/>
            <a:ext cx="8254362" cy="369332"/>
          </a:xfrm>
          <a:prstGeom prst="rect">
            <a:avLst/>
          </a:prstGeom>
        </p:spPr>
        <p:txBody>
          <a:bodyPr wrap="square">
            <a:spAutoFit/>
          </a:bodyPr>
          <a:lstStyle/>
          <a:p>
            <a:r>
              <a:rPr lang="zh-CN" altLang="en-US" dirty="0"/>
              <a:t>超过一千万种科学资源可供探索，包括期刊、电子图书、会议论文和视频</a:t>
            </a:r>
            <a:endParaRPr lang="en-GB" dirty="0"/>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213"/>
          <a:stretch/>
        </p:blipFill>
        <p:spPr bwMode="auto">
          <a:xfrm>
            <a:off x="2280247" y="2146346"/>
            <a:ext cx="6061661" cy="4008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Placeholder 6"/>
          <p:cNvSpPr>
            <a:spLocks noGrp="1"/>
          </p:cNvSpPr>
          <p:nvPr>
            <p:ph type="body" sz="quarter" idx="14"/>
          </p:nvPr>
        </p:nvSpPr>
        <p:spPr>
          <a:xfrm>
            <a:off x="792000" y="2412000"/>
            <a:ext cx="1116000" cy="180000"/>
          </a:xfrm>
        </p:spPr>
        <p:txBody>
          <a:bodyPr/>
          <a:lstStyle/>
          <a:p>
            <a:r>
              <a:rPr lang="zh-CN" altLang="en-US" sz="1200" b="0" dirty="0"/>
              <a:t>响应式搜索功能</a:t>
            </a:r>
            <a:endParaRPr lang="en-US" sz="1200" b="0" dirty="0"/>
          </a:p>
        </p:txBody>
      </p:sp>
      <p:cxnSp>
        <p:nvCxnSpPr>
          <p:cNvPr id="13" name="Straight Arrow Connector 12"/>
          <p:cNvCxnSpPr/>
          <p:nvPr/>
        </p:nvCxnSpPr>
        <p:spPr>
          <a:xfrm>
            <a:off x="1950206" y="2586252"/>
            <a:ext cx="451800" cy="9041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Abgerundetes Rechteck 16"/>
          <p:cNvSpPr/>
          <p:nvPr/>
        </p:nvSpPr>
        <p:spPr bwMode="auto">
          <a:xfrm>
            <a:off x="720000" y="2340000"/>
            <a:ext cx="1224000" cy="324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
        <p:nvSpPr>
          <p:cNvPr id="18" name="Text Placeholder 6"/>
          <p:cNvSpPr txBox="1">
            <a:spLocks/>
          </p:cNvSpPr>
          <p:nvPr/>
        </p:nvSpPr>
        <p:spPr>
          <a:xfrm>
            <a:off x="576000" y="3780000"/>
            <a:ext cx="1224000" cy="216000"/>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zh-CN" altLang="en-US" sz="1200" b="0" dirty="0"/>
              <a:t>按照学科浏览内容</a:t>
            </a:r>
            <a:endParaRPr lang="en-US" sz="1200" b="0" dirty="0"/>
          </a:p>
        </p:txBody>
      </p:sp>
      <p:cxnSp>
        <p:nvCxnSpPr>
          <p:cNvPr id="19" name="Straight Arrow Connector 18"/>
          <p:cNvCxnSpPr>
            <a:stCxn id="20" idx="3"/>
          </p:cNvCxnSpPr>
          <p:nvPr/>
        </p:nvCxnSpPr>
        <p:spPr>
          <a:xfrm>
            <a:off x="1852884" y="3862841"/>
            <a:ext cx="434673" cy="525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bgerundetes Rechteck 16"/>
          <p:cNvSpPr/>
          <p:nvPr/>
        </p:nvSpPr>
        <p:spPr bwMode="auto">
          <a:xfrm>
            <a:off x="520884" y="3700841"/>
            <a:ext cx="1332000" cy="324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
        <p:nvSpPr>
          <p:cNvPr id="21" name="Text Placeholder 6"/>
          <p:cNvSpPr txBox="1">
            <a:spLocks/>
          </p:cNvSpPr>
          <p:nvPr/>
        </p:nvSpPr>
        <p:spPr>
          <a:xfrm>
            <a:off x="8613492" y="3817491"/>
            <a:ext cx="648000" cy="180000"/>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zh-CN" altLang="en-US" sz="1200" b="0" dirty="0"/>
              <a:t>精选内容</a:t>
            </a:r>
            <a:endParaRPr lang="en-US" sz="1200" b="0" dirty="0"/>
          </a:p>
        </p:txBody>
      </p:sp>
      <p:cxnSp>
        <p:nvCxnSpPr>
          <p:cNvPr id="22" name="Straight Arrow Connector 21"/>
          <p:cNvCxnSpPr>
            <a:stCxn id="23" idx="1"/>
          </p:cNvCxnSpPr>
          <p:nvPr/>
        </p:nvCxnSpPr>
        <p:spPr>
          <a:xfrm flipH="1">
            <a:off x="6578222" y="3900142"/>
            <a:ext cx="1963926" cy="5080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Abgerundetes Rechteck 16"/>
          <p:cNvSpPr/>
          <p:nvPr/>
        </p:nvSpPr>
        <p:spPr bwMode="auto">
          <a:xfrm>
            <a:off x="8542148" y="3738142"/>
            <a:ext cx="756000" cy="324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
        <p:nvSpPr>
          <p:cNvPr id="34" name="Text Placeholder 6"/>
          <p:cNvSpPr txBox="1">
            <a:spLocks/>
          </p:cNvSpPr>
          <p:nvPr/>
        </p:nvSpPr>
        <p:spPr>
          <a:xfrm>
            <a:off x="4788000" y="1728000"/>
            <a:ext cx="972000" cy="180000"/>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zh-CN" altLang="en-US" sz="1200" b="0" dirty="0"/>
              <a:t>登录（</a:t>
            </a:r>
            <a:r>
              <a:rPr lang="en-US" sz="1200" b="0" dirty="0"/>
              <a:t>Sign-in</a:t>
            </a:r>
            <a:r>
              <a:rPr lang="zh-CN" altLang="en-US" sz="1200" b="0" dirty="0"/>
              <a:t>）</a:t>
            </a:r>
            <a:endParaRPr lang="en-US" sz="1200" b="0" dirty="0"/>
          </a:p>
        </p:txBody>
      </p:sp>
      <p:cxnSp>
        <p:nvCxnSpPr>
          <p:cNvPr id="35" name="Straight Arrow Connector 34"/>
          <p:cNvCxnSpPr/>
          <p:nvPr/>
        </p:nvCxnSpPr>
        <p:spPr>
          <a:xfrm>
            <a:off x="5843358" y="1920795"/>
            <a:ext cx="448260" cy="181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Abgerundetes Rechteck 16"/>
          <p:cNvSpPr/>
          <p:nvPr/>
        </p:nvSpPr>
        <p:spPr bwMode="auto">
          <a:xfrm>
            <a:off x="4680000" y="1692000"/>
            <a:ext cx="1152000" cy="252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476" y="5405215"/>
            <a:ext cx="3205677" cy="1304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 Placeholder 6"/>
          <p:cNvSpPr txBox="1">
            <a:spLocks/>
          </p:cNvSpPr>
          <p:nvPr/>
        </p:nvSpPr>
        <p:spPr>
          <a:xfrm>
            <a:off x="655099" y="5923129"/>
            <a:ext cx="1512000" cy="576000"/>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en-US" sz="1200" b="0" dirty="0"/>
              <a:t>‘Recent Activity’</a:t>
            </a:r>
            <a:r>
              <a:rPr lang="zh-CN" altLang="en-US" sz="1200" b="0" dirty="0"/>
              <a:t>展示用户在</a:t>
            </a:r>
            <a:r>
              <a:rPr lang="en-US" altLang="zh-CN" sz="1200" b="0" dirty="0"/>
              <a:t>SpringerLink</a:t>
            </a:r>
            <a:r>
              <a:rPr lang="zh-CN" altLang="en-US" sz="1200" b="0" dirty="0"/>
              <a:t>平台上访问的内容</a:t>
            </a:r>
            <a:endParaRPr lang="en-US" sz="1200" b="0" dirty="0"/>
          </a:p>
        </p:txBody>
      </p:sp>
      <p:cxnSp>
        <p:nvCxnSpPr>
          <p:cNvPr id="45" name="Straight Arrow Connector 44"/>
          <p:cNvCxnSpPr/>
          <p:nvPr/>
        </p:nvCxnSpPr>
        <p:spPr>
          <a:xfrm flipV="1">
            <a:off x="2214062" y="5941931"/>
            <a:ext cx="2062944" cy="49425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Abgerundetes Rechteck 16"/>
          <p:cNvSpPr/>
          <p:nvPr/>
        </p:nvSpPr>
        <p:spPr bwMode="auto">
          <a:xfrm>
            <a:off x="559563" y="5827595"/>
            <a:ext cx="1654499" cy="782532"/>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
        <p:nvSpPr>
          <p:cNvPr id="57" name="Text Placeholder 6"/>
          <p:cNvSpPr txBox="1">
            <a:spLocks/>
          </p:cNvSpPr>
          <p:nvPr/>
        </p:nvSpPr>
        <p:spPr>
          <a:xfrm>
            <a:off x="8169262" y="1548260"/>
            <a:ext cx="684000" cy="507831"/>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r>
              <a:rPr lang="zh-CN" altLang="en-US" sz="1100" b="0" dirty="0"/>
              <a:t>使用英语或德语进行浏览</a:t>
            </a:r>
            <a:endParaRPr lang="en-US" sz="1100" b="0" dirty="0"/>
          </a:p>
        </p:txBody>
      </p:sp>
      <p:cxnSp>
        <p:nvCxnSpPr>
          <p:cNvPr id="58" name="Straight Arrow Connector 57"/>
          <p:cNvCxnSpPr/>
          <p:nvPr/>
        </p:nvCxnSpPr>
        <p:spPr>
          <a:xfrm flipH="1">
            <a:off x="7453678" y="1658508"/>
            <a:ext cx="644240" cy="4823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Abgerundetes Rechteck 16"/>
          <p:cNvSpPr/>
          <p:nvPr/>
        </p:nvSpPr>
        <p:spPr bwMode="auto">
          <a:xfrm>
            <a:off x="8097918" y="1468910"/>
            <a:ext cx="773127" cy="677435"/>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Tree>
    <p:extLst>
      <p:ext uri="{BB962C8B-B14F-4D97-AF65-F5344CB8AC3E}">
        <p14:creationId xmlns:p14="http://schemas.microsoft.com/office/powerpoint/2010/main" val="80180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80000" y="2304000"/>
            <a:ext cx="2160000" cy="1260000"/>
          </a:xfrm>
        </p:spPr>
        <p:txBody>
          <a:bodyPr/>
          <a:lstStyle/>
          <a:p>
            <a:pPr>
              <a:buClr>
                <a:schemeClr val="accent4"/>
              </a:buClr>
            </a:pPr>
            <a:r>
              <a:rPr lang="zh-CN" altLang="en-US" sz="1400" b="0" dirty="0">
                <a:latin typeface="+mn-ea"/>
              </a:rPr>
              <a:t>注册用户可直接登录</a:t>
            </a:r>
            <a:endParaRPr lang="en-US" sz="1400" b="0" dirty="0">
              <a:latin typeface="+mn-ea"/>
            </a:endParaRPr>
          </a:p>
          <a:p>
            <a:pPr>
              <a:buClr>
                <a:schemeClr val="accent4"/>
              </a:buClr>
            </a:pPr>
            <a:r>
              <a:rPr lang="zh-CN" altLang="en-US" sz="1400" b="0" dirty="0">
                <a:latin typeface="+mn-ea"/>
              </a:rPr>
              <a:t>或使用</a:t>
            </a:r>
            <a:r>
              <a:rPr lang="en-US" sz="1400" b="0" dirty="0">
                <a:latin typeface="+mn-ea"/>
              </a:rPr>
              <a:t>corporate account</a:t>
            </a:r>
            <a:r>
              <a:rPr lang="zh-CN" altLang="en-US" sz="1400" b="0" dirty="0">
                <a:latin typeface="+mn-ea"/>
              </a:rPr>
              <a:t>登录</a:t>
            </a:r>
            <a:endParaRPr lang="en-US" altLang="zh-CN" sz="1400" b="0" dirty="0">
              <a:latin typeface="+mn-ea"/>
            </a:endParaRPr>
          </a:p>
          <a:p>
            <a:pPr>
              <a:buClr>
                <a:schemeClr val="accent4"/>
              </a:buClr>
            </a:pPr>
            <a:r>
              <a:rPr lang="zh-CN" altLang="en-US" sz="1400" b="0" dirty="0">
                <a:latin typeface="+mn-ea"/>
              </a:rPr>
              <a:t>或选择</a:t>
            </a:r>
            <a:r>
              <a:rPr lang="en-US" sz="1400" b="0" dirty="0">
                <a:latin typeface="+mn-ea"/>
              </a:rPr>
              <a:t>Shibboleth or Athens</a:t>
            </a:r>
            <a:r>
              <a:rPr lang="zh-CN" altLang="en-US" sz="1400" b="0" dirty="0">
                <a:latin typeface="+mn-ea"/>
              </a:rPr>
              <a:t>进行机构访问</a:t>
            </a:r>
            <a:endParaRPr lang="en-US" sz="1400" b="0" dirty="0">
              <a:latin typeface="+mn-ea"/>
            </a:endParaRPr>
          </a:p>
        </p:txBody>
      </p:sp>
      <p:sp>
        <p:nvSpPr>
          <p:cNvPr id="5" name="Title 4"/>
          <p:cNvSpPr>
            <a:spLocks noGrp="1"/>
          </p:cNvSpPr>
          <p:nvPr>
            <p:ph type="title"/>
          </p:nvPr>
        </p:nvSpPr>
        <p:spPr/>
        <p:txBody>
          <a:bodyPr/>
          <a:lstStyle/>
          <a:p>
            <a:r>
              <a:rPr lang="zh-CN" altLang="en-US" b="0" dirty="0"/>
              <a:t>机构 </a:t>
            </a:r>
            <a:r>
              <a:rPr lang="en-US" altLang="zh-CN" b="0" dirty="0"/>
              <a:t>/ </a:t>
            </a:r>
            <a:r>
              <a:rPr lang="en-GB" b="0" dirty="0"/>
              <a:t>Athens</a:t>
            </a:r>
            <a:r>
              <a:rPr lang="zh-CN" altLang="en-US" b="0" dirty="0"/>
              <a:t>登录</a:t>
            </a:r>
            <a:endParaRPr lang="en-GB" b="0"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605" t="10504" r="10297" b="4215"/>
          <a:stretch/>
        </p:blipFill>
        <p:spPr bwMode="auto">
          <a:xfrm>
            <a:off x="839746" y="1128998"/>
            <a:ext cx="5822302" cy="45066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Abgerundetes Rechteck 16"/>
          <p:cNvSpPr/>
          <p:nvPr/>
        </p:nvSpPr>
        <p:spPr bwMode="auto">
          <a:xfrm>
            <a:off x="7185485" y="2226409"/>
            <a:ext cx="2520000" cy="1440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cxnSp>
        <p:nvCxnSpPr>
          <p:cNvPr id="3" name="Straight Arrow Connector 2"/>
          <p:cNvCxnSpPr/>
          <p:nvPr/>
        </p:nvCxnSpPr>
        <p:spPr>
          <a:xfrm flipH="1" flipV="1">
            <a:off x="6318915" y="2265528"/>
            <a:ext cx="866571" cy="16377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8" idx="1"/>
          </p:cNvCxnSpPr>
          <p:nvPr/>
        </p:nvCxnSpPr>
        <p:spPr>
          <a:xfrm flipH="1">
            <a:off x="3479913" y="2946409"/>
            <a:ext cx="3705572" cy="1316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671249" y="3252717"/>
            <a:ext cx="3492325" cy="1296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185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832435" y="1018859"/>
            <a:ext cx="8312880" cy="553998"/>
          </a:xfrm>
        </p:spPr>
        <p:txBody>
          <a:bodyPr/>
          <a:lstStyle/>
          <a:p>
            <a:pPr>
              <a:buClr>
                <a:schemeClr val="accent4"/>
              </a:buClr>
            </a:pPr>
            <a:r>
              <a:rPr lang="zh-CN" altLang="en-US" b="0" dirty="0">
                <a:latin typeface="+mn-lt"/>
              </a:rPr>
              <a:t>尚未在</a:t>
            </a:r>
            <a:r>
              <a:rPr lang="en-US" b="0" dirty="0">
                <a:latin typeface="+mn-lt"/>
              </a:rPr>
              <a:t>SpringerLink</a:t>
            </a:r>
            <a:r>
              <a:rPr lang="zh-CN" altLang="en-US" b="0" dirty="0">
                <a:latin typeface="+mn-lt"/>
              </a:rPr>
              <a:t>上注册的用户可以轻松地进行注册。帐户在</a:t>
            </a:r>
            <a:r>
              <a:rPr lang="en-US" b="0" dirty="0">
                <a:latin typeface="+mn-lt"/>
              </a:rPr>
              <a:t>springer.com</a:t>
            </a:r>
            <a:r>
              <a:rPr lang="zh-CN" altLang="en-US" b="0" dirty="0">
                <a:latin typeface="+mn-lt"/>
              </a:rPr>
              <a:t>上同样有效</a:t>
            </a:r>
            <a:endParaRPr lang="en-US" b="0" dirty="0">
              <a:latin typeface="+mn-lt"/>
            </a:endParaRPr>
          </a:p>
        </p:txBody>
      </p:sp>
      <p:sp>
        <p:nvSpPr>
          <p:cNvPr id="5" name="Title 4"/>
          <p:cNvSpPr>
            <a:spLocks noGrp="1"/>
          </p:cNvSpPr>
          <p:nvPr>
            <p:ph type="title"/>
          </p:nvPr>
        </p:nvSpPr>
        <p:spPr/>
        <p:txBody>
          <a:bodyPr/>
          <a:lstStyle/>
          <a:p>
            <a:r>
              <a:rPr lang="zh-CN" altLang="en-US" b="0" dirty="0"/>
              <a:t>创建新账户</a:t>
            </a:r>
            <a:endParaRPr lang="en-GB" b="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169" y="1736181"/>
            <a:ext cx="5263301" cy="4931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118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252000" y="2304000"/>
            <a:ext cx="2520000" cy="430887"/>
          </a:xfrm>
        </p:spPr>
        <p:txBody>
          <a:bodyPr/>
          <a:lstStyle/>
          <a:p>
            <a:pPr lvl="0" defTabSz="914400" eaLnBrk="0" fontAlgn="base" hangingPunct="0">
              <a:spcBef>
                <a:spcPct val="30000"/>
              </a:spcBef>
              <a:spcAft>
                <a:spcPct val="0"/>
              </a:spcAft>
              <a:buClr>
                <a:schemeClr val="accent6"/>
              </a:buClr>
              <a:defRPr/>
            </a:pPr>
            <a:r>
              <a:rPr lang="zh-CN" altLang="en-US" sz="1400" b="0" kern="0" dirty="0">
                <a:latin typeface="+mn-ea"/>
                <a:cs typeface="Calibri"/>
              </a:rPr>
              <a:t>大多数用户通过搜索功能获取内容。搜索框在所有页面可见</a:t>
            </a:r>
          </a:p>
        </p:txBody>
      </p:sp>
      <p:sp>
        <p:nvSpPr>
          <p:cNvPr id="5" name="Title 4"/>
          <p:cNvSpPr>
            <a:spLocks noGrp="1"/>
          </p:cNvSpPr>
          <p:nvPr>
            <p:ph type="title"/>
          </p:nvPr>
        </p:nvSpPr>
        <p:spPr>
          <a:xfrm>
            <a:off x="825500" y="538163"/>
            <a:ext cx="4742787" cy="370558"/>
          </a:xfrm>
        </p:spPr>
        <p:txBody>
          <a:bodyPr/>
          <a:lstStyle/>
          <a:p>
            <a:r>
              <a:rPr lang="zh-CN" altLang="en-US" b="0" dirty="0"/>
              <a:t>搜索功能</a:t>
            </a:r>
            <a:endParaRPr lang="en-GB" b="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 b="72597"/>
          <a:stretch/>
        </p:blipFill>
        <p:spPr>
          <a:xfrm>
            <a:off x="2975272" y="1424439"/>
            <a:ext cx="5927502" cy="174780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6300000" y="828000"/>
            <a:ext cx="2520000" cy="324000"/>
          </a:xfrm>
          <a:prstGeom prst="rect">
            <a:avLst/>
          </a:prstGeom>
        </p:spPr>
        <p:txBody>
          <a:bodyPr wrap="square">
            <a:spAutoFit/>
          </a:bodyPr>
          <a:lstStyle/>
          <a:p>
            <a:pPr lvl="0" defTabSz="914400" eaLnBrk="0" fontAlgn="base" hangingPunct="0">
              <a:spcBef>
                <a:spcPct val="30000"/>
              </a:spcBef>
              <a:spcAft>
                <a:spcPct val="0"/>
              </a:spcAft>
              <a:buClr>
                <a:schemeClr val="accent6"/>
              </a:buClr>
              <a:defRPr/>
            </a:pPr>
            <a:r>
              <a:rPr lang="zh-CN" altLang="en-US" sz="1400" kern="0" dirty="0">
                <a:latin typeface="+mn-ea"/>
                <a:cs typeface="Calibri"/>
              </a:rPr>
              <a:t>提供高级搜索选项和搜索帮助</a:t>
            </a:r>
          </a:p>
        </p:txBody>
      </p:sp>
      <p:sp>
        <p:nvSpPr>
          <p:cNvPr id="11" name="Abgerundetes Rechteck 16"/>
          <p:cNvSpPr/>
          <p:nvPr/>
        </p:nvSpPr>
        <p:spPr bwMode="auto">
          <a:xfrm>
            <a:off x="6300000" y="792000"/>
            <a:ext cx="2520000" cy="396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cxnSp>
        <p:nvCxnSpPr>
          <p:cNvPr id="12" name="Straight Arrow Connector 11"/>
          <p:cNvCxnSpPr/>
          <p:nvPr/>
        </p:nvCxnSpPr>
        <p:spPr>
          <a:xfrm flipH="1">
            <a:off x="6304953" y="1152690"/>
            <a:ext cx="1" cy="5511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bgerundetes Rechteck 16"/>
          <p:cNvSpPr/>
          <p:nvPr/>
        </p:nvSpPr>
        <p:spPr bwMode="auto">
          <a:xfrm>
            <a:off x="144000" y="2232000"/>
            <a:ext cx="2700000" cy="540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cxnSp>
        <p:nvCxnSpPr>
          <p:cNvPr id="21" name="Straight Arrow Connector 20"/>
          <p:cNvCxnSpPr/>
          <p:nvPr/>
        </p:nvCxnSpPr>
        <p:spPr>
          <a:xfrm flipV="1">
            <a:off x="2811499" y="1994659"/>
            <a:ext cx="382138" cy="26245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42" name="Picture 2"/>
          <p:cNvPicPr>
            <a:picLocks noChangeAspect="1" noChangeArrowheads="1"/>
          </p:cNvPicPr>
          <p:nvPr/>
        </p:nvPicPr>
        <p:blipFill rotWithShape="1">
          <a:blip r:embed="rId4" cstate="screen"/>
          <a:srcRect b="38844"/>
          <a:stretch/>
        </p:blipFill>
        <p:spPr bwMode="auto">
          <a:xfrm>
            <a:off x="1269027" y="3561051"/>
            <a:ext cx="3412491" cy="2976015"/>
          </a:xfrm>
          <a:prstGeom prst="rect">
            <a:avLst/>
          </a:prstGeom>
          <a:ln>
            <a:noFill/>
          </a:ln>
          <a:effectLst>
            <a:outerShdw blurRad="292100" dist="139700" dir="2700000" algn="tl" rotWithShape="0">
              <a:srgbClr val="333333">
                <a:alpha val="65000"/>
              </a:srgbClr>
            </a:outerShdw>
          </a:effectLst>
        </p:spPr>
      </p:pic>
      <p:sp>
        <p:nvSpPr>
          <p:cNvPr id="43" name="Rectangle 42"/>
          <p:cNvSpPr/>
          <p:nvPr/>
        </p:nvSpPr>
        <p:spPr>
          <a:xfrm>
            <a:off x="5544000" y="4392000"/>
            <a:ext cx="2520000" cy="738664"/>
          </a:xfrm>
          <a:prstGeom prst="rect">
            <a:avLst/>
          </a:prstGeom>
        </p:spPr>
        <p:txBody>
          <a:bodyPr wrap="square">
            <a:spAutoFit/>
          </a:bodyPr>
          <a:lstStyle/>
          <a:p>
            <a:r>
              <a:rPr lang="zh-CN" altLang="en-US" sz="1400" dirty="0"/>
              <a:t>使用高级搜索选项进一步缩小搜索范围。您也可以限定在您机构的访问权限内进行搜索</a:t>
            </a:r>
          </a:p>
        </p:txBody>
      </p:sp>
      <p:sp>
        <p:nvSpPr>
          <p:cNvPr id="44" name="Abgerundetes Rechteck 16"/>
          <p:cNvSpPr/>
          <p:nvPr/>
        </p:nvSpPr>
        <p:spPr bwMode="auto">
          <a:xfrm>
            <a:off x="5499386" y="4347642"/>
            <a:ext cx="2592000" cy="756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cxnSp>
        <p:nvCxnSpPr>
          <p:cNvPr id="18" name="Straight Arrow Connector 20">
            <a:extLst>
              <a:ext uri="{FF2B5EF4-FFF2-40B4-BE49-F238E27FC236}">
                <a16:creationId xmlns:a16="http://schemas.microsoft.com/office/drawing/2014/main" id="{8A84D6F8-2149-4406-A1AA-434261DEEBA0}"/>
              </a:ext>
            </a:extLst>
          </p:cNvPr>
          <p:cNvCxnSpPr>
            <a:cxnSpLocks/>
            <a:stCxn id="42" idx="3"/>
            <a:endCxn id="44" idx="1"/>
          </p:cNvCxnSpPr>
          <p:nvPr/>
        </p:nvCxnSpPr>
        <p:spPr>
          <a:xfrm flipV="1">
            <a:off x="4681518" y="4725642"/>
            <a:ext cx="817868" cy="3234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185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7344000" y="2304000"/>
            <a:ext cx="2268000" cy="861774"/>
          </a:xfrm>
        </p:spPr>
        <p:txBody>
          <a:bodyPr/>
          <a:lstStyle/>
          <a:p>
            <a:pPr lvl="0">
              <a:spcAft>
                <a:spcPts val="0"/>
              </a:spcAft>
              <a:buClrTx/>
              <a:defRPr/>
            </a:pPr>
            <a:r>
              <a:rPr lang="zh-CN" altLang="en-US" sz="1400" b="0" dirty="0">
                <a:latin typeface="+mn-ea"/>
                <a:cs typeface="Calibri" pitchFamily="34" charset="0"/>
              </a:rPr>
              <a:t>搜索结果列表位于页面的右侧，默认设置为显示</a:t>
            </a:r>
            <a:r>
              <a:rPr lang="en-US" altLang="zh-CN" sz="1400" b="0" dirty="0">
                <a:latin typeface="+mn-ea"/>
                <a:cs typeface="Calibri" pitchFamily="34" charset="0"/>
              </a:rPr>
              <a:t>SpringerLink</a:t>
            </a:r>
            <a:r>
              <a:rPr lang="zh-CN" altLang="en-US" sz="1400" b="0" dirty="0">
                <a:latin typeface="+mn-ea"/>
                <a:cs typeface="Calibri" pitchFamily="34" charset="0"/>
              </a:rPr>
              <a:t>平台上所有相关内容</a:t>
            </a:r>
          </a:p>
        </p:txBody>
      </p:sp>
      <p:sp>
        <p:nvSpPr>
          <p:cNvPr id="5" name="Title 4"/>
          <p:cNvSpPr>
            <a:spLocks noGrp="1"/>
          </p:cNvSpPr>
          <p:nvPr>
            <p:ph type="title"/>
          </p:nvPr>
        </p:nvSpPr>
        <p:spPr/>
        <p:txBody>
          <a:bodyPr/>
          <a:lstStyle/>
          <a:p>
            <a:r>
              <a:rPr lang="zh-CN" altLang="en-US" b="0" dirty="0"/>
              <a:t>搜索结果页面</a:t>
            </a:r>
            <a:endParaRPr lang="en-GB"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096" y="1145333"/>
            <a:ext cx="4886166" cy="5036788"/>
          </a:xfrm>
          <a:prstGeom prst="rect">
            <a:avLst/>
          </a:prstGeom>
          <a:ln>
            <a:noFill/>
          </a:ln>
          <a:effectLst>
            <a:outerShdw blurRad="292100" dist="139700" dir="2700000" algn="tl" rotWithShape="0">
              <a:srgbClr val="333333">
                <a:alpha val="65000"/>
              </a:srgbClr>
            </a:outerShdw>
          </a:effectLst>
        </p:spPr>
      </p:pic>
      <p:sp>
        <p:nvSpPr>
          <p:cNvPr id="9" name="Abgerundetes Rechteck 16"/>
          <p:cNvSpPr/>
          <p:nvPr/>
        </p:nvSpPr>
        <p:spPr bwMode="auto">
          <a:xfrm>
            <a:off x="7272000" y="2196000"/>
            <a:ext cx="2376000" cy="1080000"/>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
        <p:nvSpPr>
          <p:cNvPr id="10" name="Abgerundetes Rechteck 16"/>
          <p:cNvSpPr/>
          <p:nvPr/>
        </p:nvSpPr>
        <p:spPr bwMode="auto">
          <a:xfrm>
            <a:off x="177418" y="2429297"/>
            <a:ext cx="1678677" cy="1282889"/>
          </a:xfrm>
          <a:prstGeom prst="roundRect">
            <a:avLst/>
          </a:prstGeom>
          <a:noFill/>
          <a:ln w="31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de-DE" sz="1600" b="0" i="0" u="none" strike="noStrike" cap="none" normalizeH="0" baseline="0" dirty="0">
              <a:ln>
                <a:noFill/>
              </a:ln>
              <a:solidFill>
                <a:schemeClr val="tx2"/>
              </a:solidFill>
              <a:effectLst/>
              <a:latin typeface="Arial" charset="0"/>
            </a:endParaRPr>
          </a:p>
        </p:txBody>
      </p:sp>
      <p:sp>
        <p:nvSpPr>
          <p:cNvPr id="2" name="Rectangle 1"/>
          <p:cNvSpPr/>
          <p:nvPr/>
        </p:nvSpPr>
        <p:spPr>
          <a:xfrm>
            <a:off x="210971" y="2484000"/>
            <a:ext cx="1620000" cy="1169551"/>
          </a:xfrm>
          <a:prstGeom prst="rect">
            <a:avLst/>
          </a:prstGeom>
        </p:spPr>
        <p:txBody>
          <a:bodyPr wrap="square">
            <a:spAutoFit/>
          </a:bodyPr>
          <a:lstStyle/>
          <a:p>
            <a:pPr>
              <a:spcBef>
                <a:spcPct val="30000"/>
              </a:spcBef>
              <a:buClrTx/>
              <a:defRPr/>
            </a:pPr>
            <a:r>
              <a:rPr lang="zh-CN" altLang="en-US" sz="1400" dirty="0">
                <a:latin typeface="+mn-ea"/>
                <a:cs typeface="Calibri" pitchFamily="34" charset="0"/>
              </a:rPr>
              <a:t>如果您只想看到您有访问权限的内容，只需取消勾选搜索结果过滤选项上方的黄色方框</a:t>
            </a:r>
            <a:r>
              <a:rPr lang="en-US" sz="1400" dirty="0">
                <a:latin typeface="+mn-ea"/>
                <a:cs typeface="Calibri" pitchFamily="34" charset="0"/>
              </a:rPr>
              <a:t> </a:t>
            </a:r>
          </a:p>
        </p:txBody>
      </p:sp>
      <p:cxnSp>
        <p:nvCxnSpPr>
          <p:cNvPr id="12" name="Straight Arrow Connector 11"/>
          <p:cNvCxnSpPr/>
          <p:nvPr/>
        </p:nvCxnSpPr>
        <p:spPr>
          <a:xfrm flipV="1">
            <a:off x="1856097" y="2237702"/>
            <a:ext cx="442887" cy="36902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18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228000" y="2484000"/>
            <a:ext cx="3240000" cy="2646878"/>
          </a:xfrm>
        </p:spPr>
        <p:txBody>
          <a:bodyPr/>
          <a:lstStyle/>
          <a:p>
            <a:pPr>
              <a:spcBef>
                <a:spcPts val="600"/>
              </a:spcBef>
              <a:buClrTx/>
              <a:defRPr/>
            </a:pPr>
            <a:r>
              <a:rPr lang="zh-CN" altLang="en-US" sz="1400" b="0" dirty="0">
                <a:solidFill>
                  <a:srgbClr val="486A7E"/>
                </a:solidFill>
                <a:cs typeface="Calibri" pitchFamily="34" charset="0"/>
              </a:rPr>
              <a:t>过滤选项</a:t>
            </a:r>
          </a:p>
          <a:p>
            <a:pPr>
              <a:spcBef>
                <a:spcPts val="600"/>
              </a:spcBef>
              <a:buClrTx/>
              <a:defRPr/>
            </a:pPr>
            <a:r>
              <a:rPr lang="zh-CN" altLang="en-US" sz="1400" b="0" dirty="0">
                <a:cs typeface="Calibri" pitchFamily="34" charset="0"/>
              </a:rPr>
              <a:t>在页面左侧您可以找到预先设定的过滤选项以帮助您优化搜索结果</a:t>
            </a:r>
          </a:p>
          <a:p>
            <a:pPr>
              <a:spcBef>
                <a:spcPts val="600"/>
              </a:spcBef>
              <a:buClrTx/>
              <a:defRPr/>
            </a:pPr>
            <a:r>
              <a:rPr lang="zh-CN" altLang="en-US" sz="1400" b="0" dirty="0">
                <a:cs typeface="Calibri" pitchFamily="34" charset="0"/>
              </a:rPr>
              <a:t>过滤选项包括：</a:t>
            </a:r>
          </a:p>
          <a:p>
            <a:pPr marL="285750" indent="-285750">
              <a:spcBef>
                <a:spcPts val="600"/>
              </a:spcBef>
              <a:buClrTx/>
              <a:buFont typeface="Arial" panose="020B0604020202020204" pitchFamily="34" charset="0"/>
              <a:buChar char="•"/>
              <a:defRPr/>
            </a:pPr>
            <a:r>
              <a:rPr lang="zh-CN" altLang="en-US" sz="1400" b="0" dirty="0">
                <a:cs typeface="Calibri" pitchFamily="34" charset="0"/>
              </a:rPr>
              <a:t>内容类型</a:t>
            </a:r>
          </a:p>
          <a:p>
            <a:pPr marL="285750" indent="-285750">
              <a:spcBef>
                <a:spcPts val="600"/>
              </a:spcBef>
              <a:buClrTx/>
              <a:buFont typeface="Arial" panose="020B0604020202020204" pitchFamily="34" charset="0"/>
              <a:buChar char="•"/>
              <a:defRPr/>
            </a:pPr>
            <a:r>
              <a:rPr lang="zh-CN" altLang="en-US" sz="1400" b="0" dirty="0">
                <a:cs typeface="Calibri" pitchFamily="34" charset="0"/>
              </a:rPr>
              <a:t>学科</a:t>
            </a:r>
          </a:p>
          <a:p>
            <a:pPr marL="285750" indent="-285750">
              <a:spcBef>
                <a:spcPts val="600"/>
              </a:spcBef>
              <a:buClrTx/>
              <a:buFont typeface="Arial" panose="020B0604020202020204" pitchFamily="34" charset="0"/>
              <a:buChar char="•"/>
              <a:defRPr/>
            </a:pPr>
            <a:r>
              <a:rPr lang="zh-CN" altLang="en-US" sz="1400" b="0" dirty="0">
                <a:cs typeface="Calibri" pitchFamily="34" charset="0"/>
              </a:rPr>
              <a:t>子学科</a:t>
            </a:r>
          </a:p>
          <a:p>
            <a:pPr marL="285750" indent="-285750">
              <a:spcBef>
                <a:spcPts val="600"/>
              </a:spcBef>
              <a:buClrTx/>
              <a:buFont typeface="Arial" panose="020B0604020202020204" pitchFamily="34" charset="0"/>
              <a:buChar char="•"/>
              <a:defRPr/>
            </a:pPr>
            <a:r>
              <a:rPr lang="zh-CN" altLang="en-US" sz="1400" b="0" dirty="0">
                <a:cs typeface="Calibri" pitchFamily="34" charset="0"/>
              </a:rPr>
              <a:t>语言</a:t>
            </a:r>
            <a:endParaRPr lang="en-US" sz="1400" b="0" dirty="0">
              <a:cs typeface="Calibri" pitchFamily="34" charset="0"/>
            </a:endParaRPr>
          </a:p>
        </p:txBody>
      </p:sp>
      <p:sp>
        <p:nvSpPr>
          <p:cNvPr id="5" name="Title 4"/>
          <p:cNvSpPr>
            <a:spLocks noGrp="1"/>
          </p:cNvSpPr>
          <p:nvPr>
            <p:ph type="title"/>
          </p:nvPr>
        </p:nvSpPr>
        <p:spPr/>
        <p:txBody>
          <a:bodyPr/>
          <a:lstStyle/>
          <a:p>
            <a:r>
              <a:rPr lang="zh-CN" altLang="en-US" b="0" dirty="0"/>
              <a:t>搜索结果页面</a:t>
            </a:r>
            <a:endParaRPr lang="en-GB" b="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960"/>
          <a:stretch/>
        </p:blipFill>
        <p:spPr>
          <a:xfrm>
            <a:off x="841353" y="1172417"/>
            <a:ext cx="5019360" cy="5124404"/>
          </a:xfrm>
          <a:prstGeom prst="rect">
            <a:avLst/>
          </a:prstGeom>
          <a:ln>
            <a:noFill/>
          </a:ln>
          <a:effectLst>
            <a:outerShdw blurRad="292100" dist="139700" dir="2700000" algn="tl" rotWithShape="0">
              <a:srgbClr val="333333">
                <a:alpha val="65000"/>
              </a:srgbClr>
            </a:outerShdw>
          </a:effectLst>
        </p:spPr>
      </p:pic>
      <p:sp>
        <p:nvSpPr>
          <p:cNvPr id="6" name="Abgerundetes Rechteck 5"/>
          <p:cNvSpPr/>
          <p:nvPr/>
        </p:nvSpPr>
        <p:spPr bwMode="auto">
          <a:xfrm>
            <a:off x="878054" y="2612609"/>
            <a:ext cx="1188677" cy="3683659"/>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Rounded Rectangle 7"/>
          <p:cNvSpPr/>
          <p:nvPr/>
        </p:nvSpPr>
        <p:spPr>
          <a:xfrm>
            <a:off x="6048000" y="2304000"/>
            <a:ext cx="3600000" cy="295200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Tree>
    <p:extLst>
      <p:ext uri="{BB962C8B-B14F-4D97-AF65-F5344CB8AC3E}">
        <p14:creationId xmlns:p14="http://schemas.microsoft.com/office/powerpoint/2010/main" val="3041185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6264000" y="2520000"/>
            <a:ext cx="3420000" cy="2062103"/>
          </a:xfrm>
        </p:spPr>
        <p:txBody>
          <a:bodyPr/>
          <a:lstStyle/>
          <a:p>
            <a:pPr lvl="0" defTabSz="914400" eaLnBrk="0" fontAlgn="base" hangingPunct="0">
              <a:spcBef>
                <a:spcPts val="600"/>
              </a:spcBef>
              <a:buClrTx/>
              <a:defRPr/>
            </a:pPr>
            <a:r>
              <a:rPr lang="zh-CN" altLang="en-US" sz="1400" b="0" dirty="0">
                <a:solidFill>
                  <a:srgbClr val="486A7E"/>
                </a:solidFill>
                <a:latin typeface="+mn-ea"/>
                <a:cs typeface="Calibri" pitchFamily="34" charset="0"/>
              </a:rPr>
              <a:t>搜索结果页面结构</a:t>
            </a:r>
          </a:p>
          <a:p>
            <a:pPr lvl="0" defTabSz="914400" eaLnBrk="0" fontAlgn="base" hangingPunct="0">
              <a:spcBef>
                <a:spcPts val="600"/>
              </a:spcBef>
              <a:buClrTx/>
              <a:defRPr/>
            </a:pPr>
            <a:r>
              <a:rPr lang="zh-CN" altLang="en-US" sz="1400" b="0" dirty="0">
                <a:latin typeface="+mn-ea"/>
                <a:cs typeface="Calibri" pitchFamily="34" charset="0"/>
              </a:rPr>
              <a:t>（</a:t>
            </a:r>
            <a:r>
              <a:rPr lang="en-US" altLang="zh-CN" sz="1400" b="0" dirty="0">
                <a:latin typeface="+mn-ea"/>
                <a:cs typeface="Calibri" pitchFamily="34" charset="0"/>
              </a:rPr>
              <a:t>1</a:t>
            </a:r>
            <a:r>
              <a:rPr lang="zh-CN" altLang="en-US" sz="1400" b="0" dirty="0">
                <a:latin typeface="+mn-ea"/>
                <a:cs typeface="Calibri" pitchFamily="34" charset="0"/>
              </a:rPr>
              <a:t>）内容类型</a:t>
            </a:r>
          </a:p>
          <a:p>
            <a:pPr lvl="0" defTabSz="914400" eaLnBrk="0" fontAlgn="base" hangingPunct="0">
              <a:spcBef>
                <a:spcPts val="600"/>
              </a:spcBef>
              <a:buClrTx/>
              <a:defRPr/>
            </a:pPr>
            <a:r>
              <a:rPr lang="zh-CN" altLang="en-US" sz="1400" b="0" dirty="0">
                <a:latin typeface="+mn-ea"/>
                <a:cs typeface="Calibri" pitchFamily="34" charset="0"/>
              </a:rPr>
              <a:t>（</a:t>
            </a:r>
            <a:r>
              <a:rPr lang="en-US" altLang="zh-CN" sz="1400" b="0" dirty="0">
                <a:latin typeface="+mn-ea"/>
                <a:cs typeface="Calibri" pitchFamily="34" charset="0"/>
              </a:rPr>
              <a:t>2</a:t>
            </a:r>
            <a:r>
              <a:rPr lang="zh-CN" altLang="en-US" sz="1400" b="0" dirty="0">
                <a:latin typeface="+mn-ea"/>
                <a:cs typeface="Calibri" pitchFamily="34" charset="0"/>
              </a:rPr>
              <a:t>）内容标题</a:t>
            </a:r>
          </a:p>
          <a:p>
            <a:pPr lvl="0" defTabSz="914400" eaLnBrk="0" fontAlgn="base" hangingPunct="0">
              <a:spcBef>
                <a:spcPts val="600"/>
              </a:spcBef>
              <a:buClrTx/>
              <a:defRPr/>
            </a:pPr>
            <a:r>
              <a:rPr lang="zh-CN" altLang="en-US" sz="1400" b="0" dirty="0">
                <a:latin typeface="+mn-ea"/>
                <a:cs typeface="Calibri" pitchFamily="34" charset="0"/>
              </a:rPr>
              <a:t>（</a:t>
            </a:r>
            <a:r>
              <a:rPr lang="en-US" altLang="zh-CN" sz="1400" b="0" dirty="0">
                <a:latin typeface="+mn-ea"/>
                <a:cs typeface="Calibri" pitchFamily="34" charset="0"/>
              </a:rPr>
              <a:t>3</a:t>
            </a:r>
            <a:r>
              <a:rPr lang="zh-CN" altLang="en-US" sz="1400" b="0" dirty="0">
                <a:latin typeface="+mn-ea"/>
                <a:cs typeface="Calibri" pitchFamily="34" charset="0"/>
              </a:rPr>
              <a:t>）内容作者</a:t>
            </a:r>
          </a:p>
          <a:p>
            <a:pPr lvl="0" defTabSz="914400" eaLnBrk="0" fontAlgn="base" hangingPunct="0">
              <a:spcBef>
                <a:spcPts val="600"/>
              </a:spcBef>
              <a:buClrTx/>
              <a:defRPr/>
            </a:pPr>
            <a:r>
              <a:rPr lang="zh-CN" altLang="en-US" sz="1400" b="0" dirty="0">
                <a:latin typeface="+mn-ea"/>
                <a:cs typeface="Calibri" pitchFamily="34" charset="0"/>
              </a:rPr>
              <a:t>（</a:t>
            </a:r>
            <a:r>
              <a:rPr lang="en-US" altLang="zh-CN" sz="1400" b="0" dirty="0">
                <a:latin typeface="+mn-ea"/>
                <a:cs typeface="Calibri" pitchFamily="34" charset="0"/>
              </a:rPr>
              <a:t>4</a:t>
            </a:r>
            <a:r>
              <a:rPr lang="zh-CN" altLang="en-US" sz="1400" b="0" dirty="0">
                <a:latin typeface="+mn-ea"/>
                <a:cs typeface="Calibri" pitchFamily="34" charset="0"/>
              </a:rPr>
              <a:t>）发表场所 </a:t>
            </a:r>
          </a:p>
          <a:p>
            <a:pPr lvl="0" defTabSz="914400" eaLnBrk="0" fontAlgn="base" hangingPunct="0">
              <a:spcBef>
                <a:spcPts val="600"/>
              </a:spcBef>
              <a:buClrTx/>
              <a:defRPr/>
            </a:pPr>
            <a:r>
              <a:rPr lang="zh-CN" altLang="en-US" sz="1400" b="0" dirty="0">
                <a:latin typeface="+mn-ea"/>
                <a:cs typeface="Calibri" pitchFamily="34" charset="0"/>
              </a:rPr>
              <a:t>（</a:t>
            </a:r>
            <a:r>
              <a:rPr lang="en-US" altLang="zh-CN" sz="1400" b="0" dirty="0">
                <a:latin typeface="+mn-ea"/>
                <a:cs typeface="Calibri" pitchFamily="34" charset="0"/>
              </a:rPr>
              <a:t>5</a:t>
            </a:r>
            <a:r>
              <a:rPr lang="zh-CN" altLang="en-US" sz="1400" b="0" dirty="0">
                <a:latin typeface="+mn-ea"/>
                <a:cs typeface="Calibri" pitchFamily="34" charset="0"/>
              </a:rPr>
              <a:t>）</a:t>
            </a:r>
            <a:r>
              <a:rPr lang="en-US" altLang="zh-CN" sz="1400" b="0" dirty="0">
                <a:latin typeface="+mn-ea"/>
                <a:cs typeface="Calibri" pitchFamily="34" charset="0"/>
              </a:rPr>
              <a:t>PDF</a:t>
            </a:r>
            <a:r>
              <a:rPr lang="zh-CN" altLang="en-US" sz="1400" b="0" dirty="0">
                <a:latin typeface="+mn-ea"/>
                <a:cs typeface="Calibri" pitchFamily="34" charset="0"/>
              </a:rPr>
              <a:t>全文下载或浏览</a:t>
            </a:r>
            <a:r>
              <a:rPr lang="en-US" altLang="zh-CN" sz="1400" b="0" dirty="0">
                <a:latin typeface="+mn-ea"/>
                <a:cs typeface="Calibri" pitchFamily="34" charset="0"/>
              </a:rPr>
              <a:t>HTML (</a:t>
            </a:r>
            <a:r>
              <a:rPr lang="zh-CN" altLang="en-US" sz="1400" b="0" dirty="0">
                <a:latin typeface="+mn-ea"/>
                <a:cs typeface="Calibri" pitchFamily="34" charset="0"/>
              </a:rPr>
              <a:t>如有提供</a:t>
            </a:r>
            <a:r>
              <a:rPr lang="en-US" altLang="zh-CN" sz="1400" b="0" dirty="0">
                <a:latin typeface="+mn-ea"/>
                <a:cs typeface="Calibri" pitchFamily="34" charset="0"/>
              </a:rPr>
              <a:t>)</a:t>
            </a:r>
          </a:p>
        </p:txBody>
      </p:sp>
      <p:sp>
        <p:nvSpPr>
          <p:cNvPr id="5" name="Title 4"/>
          <p:cNvSpPr>
            <a:spLocks noGrp="1"/>
          </p:cNvSpPr>
          <p:nvPr>
            <p:ph type="title"/>
          </p:nvPr>
        </p:nvSpPr>
        <p:spPr>
          <a:xfrm>
            <a:off x="828616" y="824778"/>
            <a:ext cx="8239126" cy="370558"/>
          </a:xfrm>
        </p:spPr>
        <p:txBody>
          <a:bodyPr/>
          <a:lstStyle/>
          <a:p>
            <a:r>
              <a:rPr lang="zh-CN" altLang="en-US" b="0" dirty="0"/>
              <a:t>描述搜索特征</a:t>
            </a:r>
            <a:endParaRPr lang="en-GB" b="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5827" t="21868" b="22074"/>
          <a:stretch/>
        </p:blipFill>
        <p:spPr>
          <a:xfrm>
            <a:off x="828616" y="1414127"/>
            <a:ext cx="5244638" cy="4085933"/>
          </a:xfrm>
          <a:prstGeom prst="rect">
            <a:avLst/>
          </a:prstGeom>
          <a:ln>
            <a:noFill/>
          </a:ln>
          <a:effectLst>
            <a:outerShdw blurRad="292100" dist="139700" dir="2700000" algn="tl" rotWithShape="0">
              <a:srgbClr val="333333">
                <a:alpha val="65000"/>
              </a:srgbClr>
            </a:outerShdw>
          </a:effectLst>
        </p:spPr>
      </p:pic>
      <p:sp>
        <p:nvSpPr>
          <p:cNvPr id="8" name="Textfeld 5"/>
          <p:cNvSpPr txBox="1"/>
          <p:nvPr/>
        </p:nvSpPr>
        <p:spPr>
          <a:xfrm>
            <a:off x="552570" y="1769385"/>
            <a:ext cx="356188" cy="276999"/>
          </a:xfrm>
          <a:prstGeom prst="rect">
            <a:avLst/>
          </a:prstGeom>
          <a:noFill/>
        </p:spPr>
        <p:txBody>
          <a:bodyPr wrap="none" rtlCol="0">
            <a:spAutoFit/>
          </a:bodyPr>
          <a:lstStyle/>
          <a:p>
            <a:r>
              <a:rPr lang="de-DE" sz="1200" dirty="0">
                <a:solidFill>
                  <a:schemeClr val="accent6"/>
                </a:solidFill>
              </a:rPr>
              <a:t>(1)</a:t>
            </a:r>
          </a:p>
        </p:txBody>
      </p:sp>
      <p:sp>
        <p:nvSpPr>
          <p:cNvPr id="9" name="Textfeld 6"/>
          <p:cNvSpPr txBox="1"/>
          <p:nvPr/>
        </p:nvSpPr>
        <p:spPr>
          <a:xfrm>
            <a:off x="555939" y="1940302"/>
            <a:ext cx="356188" cy="276999"/>
          </a:xfrm>
          <a:prstGeom prst="rect">
            <a:avLst/>
          </a:prstGeom>
          <a:noFill/>
        </p:spPr>
        <p:txBody>
          <a:bodyPr wrap="none" rtlCol="0">
            <a:spAutoFit/>
          </a:bodyPr>
          <a:lstStyle/>
          <a:p>
            <a:r>
              <a:rPr lang="de-DE" sz="1200" dirty="0">
                <a:solidFill>
                  <a:schemeClr val="accent6"/>
                </a:solidFill>
              </a:rPr>
              <a:t>(2)</a:t>
            </a:r>
          </a:p>
        </p:txBody>
      </p:sp>
      <p:sp>
        <p:nvSpPr>
          <p:cNvPr id="10" name="Textfeld 8"/>
          <p:cNvSpPr txBox="1"/>
          <p:nvPr/>
        </p:nvSpPr>
        <p:spPr>
          <a:xfrm>
            <a:off x="549182" y="2401789"/>
            <a:ext cx="356188" cy="276999"/>
          </a:xfrm>
          <a:prstGeom prst="rect">
            <a:avLst/>
          </a:prstGeom>
          <a:noFill/>
        </p:spPr>
        <p:txBody>
          <a:bodyPr wrap="none" rtlCol="0">
            <a:spAutoFit/>
          </a:bodyPr>
          <a:lstStyle/>
          <a:p>
            <a:r>
              <a:rPr lang="de-DE" sz="1200" dirty="0">
                <a:solidFill>
                  <a:schemeClr val="accent6"/>
                </a:solidFill>
              </a:rPr>
              <a:t>(3)</a:t>
            </a:r>
          </a:p>
        </p:txBody>
      </p:sp>
      <p:sp>
        <p:nvSpPr>
          <p:cNvPr id="11" name="Textfeld 9"/>
          <p:cNvSpPr txBox="1"/>
          <p:nvPr/>
        </p:nvSpPr>
        <p:spPr>
          <a:xfrm>
            <a:off x="2490424" y="2411956"/>
            <a:ext cx="356188" cy="276999"/>
          </a:xfrm>
          <a:prstGeom prst="rect">
            <a:avLst/>
          </a:prstGeom>
          <a:noFill/>
        </p:spPr>
        <p:txBody>
          <a:bodyPr wrap="none" rtlCol="0">
            <a:spAutoFit/>
          </a:bodyPr>
          <a:lstStyle/>
          <a:p>
            <a:r>
              <a:rPr lang="de-DE" sz="1200" dirty="0">
                <a:solidFill>
                  <a:schemeClr val="accent6"/>
                </a:solidFill>
              </a:rPr>
              <a:t>(4)</a:t>
            </a:r>
          </a:p>
        </p:txBody>
      </p:sp>
      <p:sp>
        <p:nvSpPr>
          <p:cNvPr id="12" name="Textfeld 10"/>
          <p:cNvSpPr txBox="1"/>
          <p:nvPr/>
        </p:nvSpPr>
        <p:spPr>
          <a:xfrm>
            <a:off x="1996665" y="2609560"/>
            <a:ext cx="513930" cy="276999"/>
          </a:xfrm>
          <a:prstGeom prst="rect">
            <a:avLst/>
          </a:prstGeom>
          <a:noFill/>
        </p:spPr>
        <p:txBody>
          <a:bodyPr wrap="square" rtlCol="0">
            <a:spAutoFit/>
          </a:bodyPr>
          <a:lstStyle/>
          <a:p>
            <a:r>
              <a:rPr lang="de-DE" sz="1200" dirty="0">
                <a:solidFill>
                  <a:schemeClr val="accent6"/>
                </a:solidFill>
              </a:rPr>
              <a:t>(5)</a:t>
            </a:r>
          </a:p>
        </p:txBody>
      </p:sp>
      <p:sp>
        <p:nvSpPr>
          <p:cNvPr id="2" name="Rounded Rectangle 1"/>
          <p:cNvSpPr/>
          <p:nvPr/>
        </p:nvSpPr>
        <p:spPr>
          <a:xfrm>
            <a:off x="6156000" y="2340000"/>
            <a:ext cx="3636000" cy="2412000"/>
          </a:xfrm>
          <a:prstGeom prst="round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a:endParaRPr lang="en-GB" sz="1400" dirty="0" err="1"/>
          </a:p>
        </p:txBody>
      </p:sp>
    </p:spTree>
    <p:extLst>
      <p:ext uri="{BB962C8B-B14F-4D97-AF65-F5344CB8AC3E}">
        <p14:creationId xmlns:p14="http://schemas.microsoft.com/office/powerpoint/2010/main" val="3041185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808" y="3428999"/>
            <a:ext cx="6803964" cy="282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Placeholder 6"/>
          <p:cNvSpPr>
            <a:spLocks noGrp="1"/>
          </p:cNvSpPr>
          <p:nvPr>
            <p:ph type="body" sz="quarter" idx="14"/>
          </p:nvPr>
        </p:nvSpPr>
        <p:spPr>
          <a:xfrm>
            <a:off x="576000" y="1152000"/>
            <a:ext cx="2124000" cy="1908000"/>
          </a:xfrm>
        </p:spPr>
        <p:txBody>
          <a:bodyPr/>
          <a:lstStyle/>
          <a:p>
            <a:pPr eaLnBrk="0" hangingPunct="0">
              <a:spcBef>
                <a:spcPts val="600"/>
              </a:spcBef>
              <a:defRPr/>
            </a:pPr>
            <a:r>
              <a:rPr lang="zh-CN" altLang="en-US" sz="1400" b="0" kern="0" dirty="0">
                <a:latin typeface="+mn-ea"/>
                <a:cs typeface="Calibri" pitchFamily="34" charset="0"/>
              </a:rPr>
              <a:t>搜索排序选项有：</a:t>
            </a:r>
            <a:endParaRPr lang="en-US" sz="1400" b="0" kern="0" dirty="0">
              <a:latin typeface="+mn-ea"/>
              <a:cs typeface="Calibri" pitchFamily="34" charset="0"/>
            </a:endParaRPr>
          </a:p>
          <a:p>
            <a:pPr marL="180975" indent="-180975" eaLnBrk="0" hangingPunct="0">
              <a:spcBef>
                <a:spcPts val="600"/>
              </a:spcBef>
              <a:buClr>
                <a:schemeClr val="accent6"/>
              </a:buClr>
              <a:buFont typeface="Arial" pitchFamily="34" charset="0"/>
              <a:buChar char="•"/>
              <a:defRPr/>
            </a:pPr>
            <a:r>
              <a:rPr lang="zh-CN" altLang="en-US" sz="1400" b="0" kern="0" dirty="0">
                <a:latin typeface="+mn-ea"/>
                <a:cs typeface="Calibri" pitchFamily="34" charset="0"/>
              </a:rPr>
              <a:t>相关性</a:t>
            </a:r>
            <a:endParaRPr lang="en-US" sz="1400" b="0" kern="0" dirty="0">
              <a:latin typeface="+mn-ea"/>
              <a:cs typeface="Calibri" pitchFamily="34" charset="0"/>
            </a:endParaRPr>
          </a:p>
          <a:p>
            <a:pPr marL="180975" indent="-180975" eaLnBrk="0" hangingPunct="0">
              <a:spcBef>
                <a:spcPts val="600"/>
              </a:spcBef>
              <a:buClr>
                <a:schemeClr val="accent6"/>
              </a:buClr>
              <a:buFont typeface="Arial" pitchFamily="34" charset="0"/>
              <a:buChar char="•"/>
              <a:defRPr/>
            </a:pPr>
            <a:r>
              <a:rPr lang="zh-CN" altLang="en-US" sz="1400" b="0" kern="0" dirty="0">
                <a:latin typeface="+mn-ea"/>
                <a:cs typeface="Calibri" pitchFamily="34" charset="0"/>
              </a:rPr>
              <a:t>由新到旧</a:t>
            </a:r>
            <a:endParaRPr lang="en-US" sz="1400" b="0" kern="0" dirty="0">
              <a:latin typeface="+mn-ea"/>
              <a:cs typeface="Calibri" pitchFamily="34" charset="0"/>
            </a:endParaRPr>
          </a:p>
          <a:p>
            <a:pPr marL="180975" indent="-180975" eaLnBrk="0" hangingPunct="0">
              <a:spcBef>
                <a:spcPts val="600"/>
              </a:spcBef>
              <a:buClr>
                <a:schemeClr val="accent6"/>
              </a:buClr>
              <a:buFont typeface="Arial" pitchFamily="34" charset="0"/>
              <a:buChar char="•"/>
              <a:defRPr/>
            </a:pPr>
            <a:r>
              <a:rPr lang="zh-CN" altLang="en-US" sz="1400" b="0" kern="0" dirty="0">
                <a:latin typeface="+mn-ea"/>
                <a:cs typeface="Calibri" pitchFamily="34" charset="0"/>
              </a:rPr>
              <a:t>由旧到新</a:t>
            </a:r>
            <a:endParaRPr lang="en-US" sz="1400" b="0" kern="0" dirty="0">
              <a:latin typeface="+mn-ea"/>
              <a:cs typeface="Calibri" pitchFamily="34" charset="0"/>
            </a:endParaRPr>
          </a:p>
          <a:p>
            <a:pPr eaLnBrk="0" hangingPunct="0">
              <a:spcBef>
                <a:spcPts val="600"/>
              </a:spcBef>
              <a:buClr>
                <a:schemeClr val="accent6"/>
              </a:buClr>
              <a:defRPr/>
            </a:pPr>
            <a:r>
              <a:rPr lang="zh-CN" altLang="en-US" sz="1400" b="0" kern="0" dirty="0">
                <a:latin typeface="+mn-ea"/>
                <a:cs typeface="Calibri" pitchFamily="34" charset="0"/>
              </a:rPr>
              <a:t>您也可以选择在特定的时间范围内进行搜索</a:t>
            </a:r>
          </a:p>
        </p:txBody>
      </p:sp>
      <p:sp>
        <p:nvSpPr>
          <p:cNvPr id="5" name="Title 4"/>
          <p:cNvSpPr>
            <a:spLocks noGrp="1"/>
          </p:cNvSpPr>
          <p:nvPr>
            <p:ph type="title"/>
          </p:nvPr>
        </p:nvSpPr>
        <p:spPr/>
        <p:txBody>
          <a:bodyPr/>
          <a:lstStyle/>
          <a:p>
            <a:r>
              <a:rPr lang="zh-CN" altLang="en-US" b="0" dirty="0"/>
              <a:t>搜索排序</a:t>
            </a:r>
            <a:endParaRPr lang="en-GB" b="0" dirty="0"/>
          </a:p>
        </p:txBody>
      </p:sp>
      <p:sp>
        <p:nvSpPr>
          <p:cNvPr id="18" name="Abgerundetes Rechteck 5"/>
          <p:cNvSpPr/>
          <p:nvPr/>
        </p:nvSpPr>
        <p:spPr bwMode="auto">
          <a:xfrm>
            <a:off x="6985608" y="1713311"/>
            <a:ext cx="2698062" cy="1084468"/>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8" name="Text Placeholder 6"/>
          <p:cNvSpPr txBox="1">
            <a:spLocks/>
          </p:cNvSpPr>
          <p:nvPr/>
        </p:nvSpPr>
        <p:spPr>
          <a:xfrm>
            <a:off x="7092000" y="1836000"/>
            <a:ext cx="2511426" cy="861774"/>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eaLnBrk="0" hangingPunct="0">
              <a:spcBef>
                <a:spcPct val="30000"/>
              </a:spcBef>
              <a:defRPr/>
            </a:pPr>
            <a:r>
              <a:rPr lang="zh-CN" altLang="en-US" sz="1400" b="0" kern="0" dirty="0">
                <a:solidFill>
                  <a:srgbClr val="486A7E"/>
                </a:solidFill>
                <a:latin typeface="+mn-ea"/>
                <a:cs typeface="Calibri" pitchFamily="34" charset="0"/>
              </a:rPr>
              <a:t>下载列表</a:t>
            </a:r>
            <a:br>
              <a:rPr lang="zh-CN" altLang="en-US" sz="1400" b="0" kern="0" dirty="0">
                <a:latin typeface="+mn-ea"/>
                <a:cs typeface="Calibri" pitchFamily="34" charset="0"/>
              </a:rPr>
            </a:br>
            <a:r>
              <a:rPr lang="zh-CN" altLang="en-US" sz="1400" b="0" kern="0" dirty="0">
                <a:latin typeface="+mn-ea"/>
                <a:cs typeface="Calibri" pitchFamily="34" charset="0"/>
              </a:rPr>
              <a:t>在分页上方，您可以看到一个箭头，点击箭头可以将前</a:t>
            </a:r>
            <a:r>
              <a:rPr lang="en-US" altLang="zh-CN" sz="1400" b="0" kern="0" dirty="0">
                <a:latin typeface="+mn-ea"/>
                <a:cs typeface="Calibri" pitchFamily="34" charset="0"/>
              </a:rPr>
              <a:t>1000</a:t>
            </a:r>
            <a:r>
              <a:rPr lang="zh-CN" altLang="en-US" sz="1400" b="0" kern="0" dirty="0">
                <a:latin typeface="+mn-ea"/>
                <a:cs typeface="Calibri" pitchFamily="34" charset="0"/>
              </a:rPr>
              <a:t>个搜索结果下载为</a:t>
            </a:r>
            <a:r>
              <a:rPr lang="en-US" altLang="zh-CN" sz="1400" b="0" kern="0" dirty="0">
                <a:latin typeface="+mn-ea"/>
                <a:cs typeface="Calibri" pitchFamily="34" charset="0"/>
              </a:rPr>
              <a:t>CSV</a:t>
            </a:r>
            <a:r>
              <a:rPr lang="zh-CN" altLang="en-US" sz="1400" b="0" kern="0" dirty="0">
                <a:latin typeface="+mn-ea"/>
                <a:cs typeface="Calibri" pitchFamily="34" charset="0"/>
              </a:rPr>
              <a:t>文件</a:t>
            </a:r>
          </a:p>
        </p:txBody>
      </p:sp>
      <p:sp>
        <p:nvSpPr>
          <p:cNvPr id="12" name="Text Placeholder 6"/>
          <p:cNvSpPr txBox="1">
            <a:spLocks/>
          </p:cNvSpPr>
          <p:nvPr/>
        </p:nvSpPr>
        <p:spPr>
          <a:xfrm>
            <a:off x="3636000" y="1656000"/>
            <a:ext cx="2376000" cy="646331"/>
          </a:xfrm>
          <a:prstGeom prst="rect">
            <a:avLst/>
          </a:prstGeom>
        </p:spPr>
        <p:txBody>
          <a:bodyPr vert="horz" wrap="square" lIns="0" tIns="0" rIns="0" bIns="0" rtlCol="0">
            <a:spAutoFit/>
          </a:bodyPr>
          <a:lst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a:lstStyle>
          <a:p>
            <a:pPr eaLnBrk="0" hangingPunct="0">
              <a:spcBef>
                <a:spcPct val="30000"/>
              </a:spcBef>
              <a:defRPr/>
            </a:pPr>
            <a:r>
              <a:rPr lang="en-US" altLang="zh-CN" sz="1400" b="0" kern="0" dirty="0">
                <a:solidFill>
                  <a:srgbClr val="486A7E"/>
                </a:solidFill>
                <a:latin typeface="+mn-ea"/>
                <a:cs typeface="Calibri" pitchFamily="34" charset="0"/>
              </a:rPr>
              <a:t>RSS</a:t>
            </a:r>
            <a:r>
              <a:rPr lang="zh-CN" altLang="en-US" sz="1400" b="0" kern="0" dirty="0">
                <a:solidFill>
                  <a:srgbClr val="486A7E"/>
                </a:solidFill>
                <a:latin typeface="+mn-ea"/>
                <a:cs typeface="Calibri" pitchFamily="34" charset="0"/>
              </a:rPr>
              <a:t>订阅源</a:t>
            </a:r>
            <a:br>
              <a:rPr lang="zh-CN" altLang="en-US" sz="1400" b="0" kern="0" dirty="0">
                <a:solidFill>
                  <a:srgbClr val="486A7E"/>
                </a:solidFill>
                <a:latin typeface="+mn-ea"/>
                <a:cs typeface="Calibri" pitchFamily="34" charset="0"/>
              </a:rPr>
            </a:br>
            <a:r>
              <a:rPr lang="zh-CN" altLang="en-US" sz="1400" b="0" kern="0" dirty="0">
                <a:latin typeface="+mn-ea"/>
                <a:cs typeface="Calibri" pitchFamily="34" charset="0"/>
              </a:rPr>
              <a:t>点击橙色按钮，您可以订阅搜索结果页面的</a:t>
            </a:r>
            <a:r>
              <a:rPr lang="en-US" altLang="zh-CN" sz="1400" b="0" kern="0" dirty="0">
                <a:latin typeface="+mn-ea"/>
                <a:cs typeface="Calibri" pitchFamily="34" charset="0"/>
              </a:rPr>
              <a:t>RSS</a:t>
            </a:r>
            <a:r>
              <a:rPr lang="zh-CN" altLang="en-US" sz="1400" b="0" kern="0" dirty="0">
                <a:latin typeface="+mn-ea"/>
                <a:cs typeface="Calibri" pitchFamily="34" charset="0"/>
              </a:rPr>
              <a:t>订阅源</a:t>
            </a:r>
          </a:p>
        </p:txBody>
      </p:sp>
      <p:sp>
        <p:nvSpPr>
          <p:cNvPr id="15" name="Abgerundetes Rechteck 5"/>
          <p:cNvSpPr/>
          <p:nvPr/>
        </p:nvSpPr>
        <p:spPr bwMode="auto">
          <a:xfrm>
            <a:off x="3538945" y="1558287"/>
            <a:ext cx="2604744" cy="838149"/>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sp>
        <p:nvSpPr>
          <p:cNvPr id="16" name="Abgerundetes Rechteck 5"/>
          <p:cNvSpPr/>
          <p:nvPr/>
        </p:nvSpPr>
        <p:spPr bwMode="auto">
          <a:xfrm>
            <a:off x="396000" y="1080000"/>
            <a:ext cx="2376000" cy="2052000"/>
          </a:xfrm>
          <a:prstGeom prst="roundRect">
            <a:avLst/>
          </a:prstGeom>
          <a:noFill/>
          <a:ln w="3175" cap="flat" cmpd="sng" algn="ctr">
            <a:solidFill>
              <a:schemeClr val="accent6"/>
            </a:solidFill>
            <a:prstDash val="solid"/>
            <a:round/>
            <a:headEnd type="none" w="med" len="med"/>
            <a:tailEnd type="none" w="med" len="med"/>
          </a:ln>
          <a:effectLst/>
        </p:spPr>
        <p:txBody>
          <a:bodyPr wrap="square">
            <a:spAutoFit/>
          </a:bodyPr>
          <a:lstStyle/>
          <a:p>
            <a:pPr algn="ctr" eaLnBrk="0" hangingPunct="0">
              <a:spcBef>
                <a:spcPct val="50000"/>
              </a:spcBef>
              <a:defRPr/>
            </a:pPr>
            <a:endParaRPr lang="de-DE">
              <a:latin typeface="Arial" charset="0"/>
            </a:endParaRPr>
          </a:p>
        </p:txBody>
      </p:sp>
      <p:cxnSp>
        <p:nvCxnSpPr>
          <p:cNvPr id="3" name="Straight Arrow Connector 2"/>
          <p:cNvCxnSpPr>
            <a:cxnSpLocks/>
            <a:stCxn id="16" idx="2"/>
          </p:cNvCxnSpPr>
          <p:nvPr/>
        </p:nvCxnSpPr>
        <p:spPr>
          <a:xfrm>
            <a:off x="1584000" y="3132000"/>
            <a:ext cx="990791" cy="87111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p:cNvCxnSpPr>
          <p:nvPr/>
        </p:nvCxnSpPr>
        <p:spPr>
          <a:xfrm>
            <a:off x="4803217" y="2425011"/>
            <a:ext cx="2550083" cy="116591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7928823" y="2837272"/>
            <a:ext cx="221950" cy="5917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1851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FFISYNC_SLIDE_GUID" val="bb0ad48d-e602-45a9-af2f-4bbc3968cad5"/>
</p:tagLst>
</file>

<file path=ppt/theme/theme1.xml><?xml version="1.0" encoding="utf-8"?>
<a:theme xmlns:a="http://schemas.openxmlformats.org/drawingml/2006/main" name="Springer_Nature_PPT_advanced_Dec15">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on4" id="{3EDAA0F0-4497-4F7D-94E5-5E56842F7AC3}" vid="{051E6334-EB4B-4CA4-A7EE-BB1878AA85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theme>
</file>

<file path=docProps/app.xml><?xml version="1.0" encoding="utf-8"?>
<Properties xmlns="http://schemas.openxmlformats.org/officeDocument/2006/extended-properties" xmlns:vt="http://schemas.openxmlformats.org/officeDocument/2006/docPropsVTypes">
  <Template>Springer_Nature_PPT_advanced_Dec15</Template>
  <TotalTime>6012</TotalTime>
  <Words>1055</Words>
  <Application>Microsoft Office PowerPoint</Application>
  <PresentationFormat>A4 纸张(210x297 毫米)</PresentationFormat>
  <Paragraphs>160</Paragraphs>
  <Slides>18</Slides>
  <Notes>18</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18</vt:i4>
      </vt:variant>
    </vt:vector>
  </HeadingPairs>
  <TitlesOfParts>
    <vt:vector size="21" baseType="lpstr">
      <vt:lpstr>Arial</vt:lpstr>
      <vt:lpstr>Calibri</vt:lpstr>
      <vt:lpstr>Springer_Nature_PPT_advanced_Dec15</vt:lpstr>
      <vt:lpstr>PowerPoint 演示文稿</vt:lpstr>
      <vt:lpstr>link.springer.com</vt:lpstr>
      <vt:lpstr>机构 / Athens登录</vt:lpstr>
      <vt:lpstr>创建新账户</vt:lpstr>
      <vt:lpstr>搜索功能</vt:lpstr>
      <vt:lpstr>搜索结果页面</vt:lpstr>
      <vt:lpstr>搜索结果页面</vt:lpstr>
      <vt:lpstr>描述搜索特征</vt:lpstr>
      <vt:lpstr>搜索排序</vt:lpstr>
      <vt:lpstr>期刊文章 – 功能概览</vt:lpstr>
      <vt:lpstr>期刊文章 – 引用该文章</vt:lpstr>
      <vt:lpstr>期刊文章 – 参考文献</vt:lpstr>
      <vt:lpstr>期刊文章 – 关于此文章</vt:lpstr>
      <vt:lpstr>期刊主页</vt:lpstr>
      <vt:lpstr>产品页面 – 期刊卷 &amp; 期的导航</vt:lpstr>
      <vt:lpstr>产品页面—所有期刊卷和期 </vt:lpstr>
      <vt:lpstr>产品页面 – 关于此期刊</vt:lpstr>
      <vt:lpstr>可访问性 </vt:lpstr>
    </vt:vector>
  </TitlesOfParts>
  <Company>Springer-SBM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Nature PowerPoint presentation title goes here</dc:title>
  <dc:creator>Fuller, Laura, Springer</dc:creator>
  <cp:lastModifiedBy>Dazhi Liang</cp:lastModifiedBy>
  <cp:revision>282</cp:revision>
  <cp:lastPrinted>2015-06-04T08:29:30Z</cp:lastPrinted>
  <dcterms:created xsi:type="dcterms:W3CDTF">2017-08-01T16:04:09Z</dcterms:created>
  <dcterms:modified xsi:type="dcterms:W3CDTF">2020-10-04T08:03:54Z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a8af9dcf-71b3-4454-b044-5c521851d7a9</vt:lpwstr>
  </property>
  <property fmtid="{D5CDD505-2E9C-101B-9397-08002B2CF9AE}" pid="3" name="Offisync_ServerID">
    <vt:lpwstr>0d673023-5242-4d13-a9d7-ca41728b752d</vt:lpwstr>
  </property>
  <property fmtid="{D5CDD505-2E9C-101B-9397-08002B2CF9AE}" pid="4" name="Offisync_UpdateToken">
    <vt:lpwstr>4</vt:lpwstr>
  </property>
  <property fmtid="{D5CDD505-2E9C-101B-9397-08002B2CF9AE}" pid="5" name="Offisync_UniqueId">
    <vt:lpwstr>182252</vt:lpwstr>
  </property>
  <property fmtid="{D5CDD505-2E9C-101B-9397-08002B2CF9AE}" pid="6" name="Jive_LatestUserAccountName">
    <vt:lpwstr>anthony.king@nature.com</vt:lpwstr>
  </property>
  <property fmtid="{D5CDD505-2E9C-101B-9397-08002B2CF9AE}" pid="7" name="Offisync_ProviderInitializationData">
    <vt:lpwstr>https://hive.springernature.com</vt:lpwstr>
  </property>
</Properties>
</file>