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06" r:id="rId3"/>
    <p:sldId id="264" r:id="rId5"/>
    <p:sldId id="278" r:id="rId6"/>
    <p:sldId id="312" r:id="rId7"/>
    <p:sldId id="265" r:id="rId8"/>
    <p:sldId id="313" r:id="rId9"/>
    <p:sldId id="330" r:id="rId10"/>
    <p:sldId id="331" r:id="rId11"/>
    <p:sldId id="328" r:id="rId12"/>
    <p:sldId id="332" r:id="rId13"/>
    <p:sldId id="319" r:id="rId14"/>
    <p:sldId id="333" r:id="rId15"/>
    <p:sldId id="334" r:id="rId16"/>
    <p:sldId id="338" r:id="rId17"/>
    <p:sldId id="335" r:id="rId18"/>
    <p:sldId id="336" r:id="rId19"/>
    <p:sldId id="337" r:id="rId20"/>
    <p:sldId id="339" r:id="rId21"/>
    <p:sldId id="340" r:id="rId22"/>
    <p:sldId id="342" r:id="rId23"/>
    <p:sldId id="341" r:id="rId24"/>
    <p:sldId id="276" r:id="rId2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524E"/>
    <a:srgbClr val="FAC00B"/>
    <a:srgbClr val="000000"/>
    <a:srgbClr val="FFC819"/>
    <a:srgbClr val="FABE00"/>
    <a:srgbClr val="DEA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89589" autoAdjust="0"/>
  </p:normalViewPr>
  <p:slideViewPr>
    <p:cSldViewPr showGuides="1">
      <p:cViewPr varScale="1">
        <p:scale>
          <a:sx n="78" d="100"/>
          <a:sy n="78" d="100"/>
        </p:scale>
        <p:origin x="84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4" Type="http://schemas.openxmlformats.org/officeDocument/2006/relationships/image" Target="../media/image30.jpeg"/><Relationship Id="rId3" Type="http://schemas.openxmlformats.org/officeDocument/2006/relationships/image" Target="../media/image6.jpeg"/><Relationship Id="rId2" Type="http://schemas.openxmlformats.org/officeDocument/2006/relationships/image" Target="../media/image29.png"/><Relationship Id="rId1"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4" Type="http://schemas.openxmlformats.org/officeDocument/2006/relationships/image" Target="../media/image30.jpeg"/><Relationship Id="rId3" Type="http://schemas.openxmlformats.org/officeDocument/2006/relationships/image" Target="../media/image6.jpeg"/><Relationship Id="rId2" Type="http://schemas.openxmlformats.org/officeDocument/2006/relationships/image" Target="../media/image29.png"/><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D42B59F-F8F9-403F-93A8-C2E39BA11D63}"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zh-CN" altLang="en-US"/>
        </a:p>
      </dgm:t>
    </dgm:pt>
    <dgm:pt modelId="{5D4EFACC-2740-48D4-90E1-ED5AD056A705}">
      <dgm:prSet custT="1"/>
      <dgm:spPr/>
      <dgm:t>
        <a:bodyPr/>
        <a:lstStyle/>
        <a:p>
          <a:pPr rtl="0"/>
          <a:r>
            <a:rPr lang="en-US" sz="1800" dirty="0" smtClean="0"/>
            <a:t>40</a:t>
          </a:r>
          <a:r>
            <a:rPr lang="zh-CN" sz="1800" dirty="0" smtClean="0"/>
            <a:t>种</a:t>
          </a:r>
          <a:r>
            <a:rPr lang="zh-CN" sz="1800" dirty="0" smtClean="0"/>
            <a:t>计算机核心刊物</a:t>
          </a:r>
          <a:endParaRPr lang="zh-CN" sz="1800" dirty="0"/>
        </a:p>
      </dgm:t>
    </dgm:pt>
    <dgm:pt modelId="{D7B9E84A-E8D1-4607-9FAC-85DAD12BD0B7}" cxnId="{5AB274FE-2CAF-4EF5-9376-4A2487C9A0A8}" type="parTrans">
      <dgm:prSet/>
      <dgm:spPr/>
      <dgm:t>
        <a:bodyPr/>
        <a:lstStyle/>
        <a:p>
          <a:endParaRPr lang="zh-CN" altLang="en-US"/>
        </a:p>
      </dgm:t>
    </dgm:pt>
    <dgm:pt modelId="{25ED08AF-093F-4EEE-A1D0-F1CCD91682DC}" cxnId="{5AB274FE-2CAF-4EF5-9376-4A2487C9A0A8}" type="sibTrans">
      <dgm:prSet/>
      <dgm:spPr/>
      <dgm:t>
        <a:bodyPr/>
        <a:lstStyle/>
        <a:p>
          <a:endParaRPr lang="zh-CN" altLang="en-US"/>
        </a:p>
      </dgm:t>
    </dgm:pt>
    <dgm:pt modelId="{4244E29D-FA75-4AEF-BD3B-9D8CC22CC4E0}">
      <dgm:prSet/>
      <dgm:spPr/>
      <dgm:t>
        <a:bodyPr/>
        <a:lstStyle/>
        <a:p>
          <a:pPr rtl="0"/>
          <a:r>
            <a:rPr lang="en-US" dirty="0" smtClean="0"/>
            <a:t>1</a:t>
          </a:r>
          <a:r>
            <a:rPr lang="zh-CN" dirty="0" smtClean="0"/>
            <a:t>种快报</a:t>
          </a:r>
          <a:endParaRPr lang="zh-CN" dirty="0"/>
        </a:p>
      </dgm:t>
    </dgm:pt>
    <dgm:pt modelId="{031CC881-AF7D-40B7-98B0-13B6E63371E3}" cxnId="{40A9F279-716C-49C1-9FEE-DD0759738B16}" type="parTrans">
      <dgm:prSet/>
      <dgm:spPr/>
      <dgm:t>
        <a:bodyPr/>
        <a:lstStyle/>
        <a:p>
          <a:endParaRPr lang="zh-CN" altLang="en-US"/>
        </a:p>
      </dgm:t>
    </dgm:pt>
    <dgm:pt modelId="{36BFEF9A-1ED2-4F1E-BE6A-C541EC5CF56A}" cxnId="{40A9F279-716C-49C1-9FEE-DD0759738B16}" type="sibTrans">
      <dgm:prSet/>
      <dgm:spPr/>
      <dgm:t>
        <a:bodyPr/>
        <a:lstStyle/>
        <a:p>
          <a:endParaRPr lang="zh-CN" altLang="en-US"/>
        </a:p>
      </dgm:t>
    </dgm:pt>
    <dgm:pt modelId="{1803614A-A444-4863-95E6-242E086707C9}">
      <dgm:prSet/>
      <dgm:spPr/>
      <dgm:t>
        <a:bodyPr/>
        <a:lstStyle/>
        <a:p>
          <a:pPr rtl="0"/>
          <a:r>
            <a:rPr lang="en-US" dirty="0" smtClean="0"/>
            <a:t>950+</a:t>
          </a:r>
          <a:r>
            <a:rPr lang="zh-CN" dirty="0" smtClean="0"/>
            <a:t>会议</a:t>
          </a:r>
          <a:r>
            <a:rPr lang="zh-CN" dirty="0" smtClean="0"/>
            <a:t>、</a:t>
          </a:r>
          <a:r>
            <a:rPr lang="en-US" dirty="0" smtClean="0"/>
            <a:t>9000</a:t>
          </a:r>
          <a:r>
            <a:rPr lang="en-US" dirty="0" smtClean="0"/>
            <a:t>+</a:t>
          </a:r>
          <a:r>
            <a:rPr lang="zh-CN" dirty="0" smtClean="0"/>
            <a:t>卷会议录</a:t>
          </a:r>
          <a:endParaRPr lang="zh-CN" dirty="0"/>
        </a:p>
      </dgm:t>
    </dgm:pt>
    <dgm:pt modelId="{AA4C42BC-4420-44E5-AF2D-59443E7CC4E4}" cxnId="{5B94F5AB-F50F-44DE-90F5-15B5F0E13652}" type="parTrans">
      <dgm:prSet/>
      <dgm:spPr/>
      <dgm:t>
        <a:bodyPr/>
        <a:lstStyle/>
        <a:p>
          <a:endParaRPr lang="zh-CN" altLang="en-US"/>
        </a:p>
      </dgm:t>
    </dgm:pt>
    <dgm:pt modelId="{DDD3499F-3DC9-41B0-B852-DE3D908EE7BD}" cxnId="{5B94F5AB-F50F-44DE-90F5-15B5F0E13652}" type="sibTrans">
      <dgm:prSet/>
      <dgm:spPr/>
      <dgm:t>
        <a:bodyPr/>
        <a:lstStyle/>
        <a:p>
          <a:endParaRPr lang="zh-CN" altLang="en-US"/>
        </a:p>
      </dgm:t>
    </dgm:pt>
    <dgm:pt modelId="{6A85154A-A2A5-4300-9E29-269CE2402B94}">
      <dgm:prSet/>
      <dgm:spPr/>
      <dgm:t>
        <a:bodyPr/>
        <a:lstStyle/>
        <a:p>
          <a:pPr rtl="0"/>
          <a:r>
            <a:rPr lang="en-US" dirty="0" smtClean="0"/>
            <a:t>80</a:t>
          </a:r>
          <a:r>
            <a:rPr lang="zh-CN" dirty="0" smtClean="0"/>
            <a:t>万</a:t>
          </a:r>
          <a:r>
            <a:rPr lang="en-US" dirty="0" smtClean="0"/>
            <a:t>+</a:t>
          </a:r>
          <a:r>
            <a:rPr lang="zh-CN" dirty="0" smtClean="0"/>
            <a:t>专业文章和论文</a:t>
          </a:r>
          <a:endParaRPr lang="zh-CN" dirty="0"/>
        </a:p>
      </dgm:t>
    </dgm:pt>
    <dgm:pt modelId="{8AFEF9D5-1370-496B-A0D0-D0033FDA58A2}" cxnId="{1FF8CCD1-6F85-4B2E-A34C-EFB8E5F27880}" type="parTrans">
      <dgm:prSet/>
      <dgm:spPr/>
      <dgm:t>
        <a:bodyPr/>
        <a:lstStyle/>
        <a:p>
          <a:endParaRPr lang="zh-CN" altLang="en-US"/>
        </a:p>
      </dgm:t>
    </dgm:pt>
    <dgm:pt modelId="{F0D5A2AD-C846-4E31-8D22-76476AB2AC03}" cxnId="{1FF8CCD1-6F85-4B2E-A34C-EFB8E5F27880}" type="sibTrans">
      <dgm:prSet/>
      <dgm:spPr/>
      <dgm:t>
        <a:bodyPr/>
        <a:lstStyle/>
        <a:p>
          <a:endParaRPr lang="zh-CN" altLang="en-US"/>
        </a:p>
      </dgm:t>
    </dgm:pt>
    <dgm:pt modelId="{3F303A96-4501-4926-8BDE-D1E335B834F6}" type="pres">
      <dgm:prSet presAssocID="{3D42B59F-F8F9-403F-93A8-C2E39BA11D63}" presName="Name0" presStyleCnt="0">
        <dgm:presLayoutVars>
          <dgm:dir/>
          <dgm:resizeHandles/>
        </dgm:presLayoutVars>
      </dgm:prSet>
      <dgm:spPr/>
      <dgm:t>
        <a:bodyPr/>
        <a:lstStyle/>
        <a:p>
          <a:endParaRPr lang="zh-CN" altLang="en-US"/>
        </a:p>
      </dgm:t>
    </dgm:pt>
    <dgm:pt modelId="{F5F04387-16CB-4479-8E78-B3C831F45EB2}" type="pres">
      <dgm:prSet presAssocID="{5D4EFACC-2740-48D4-90E1-ED5AD056A705}" presName="composite" presStyleCnt="0"/>
      <dgm:spPr/>
    </dgm:pt>
    <dgm:pt modelId="{06C6A855-3975-40F9-B2B6-0F14AC9ABA57}" type="pres">
      <dgm:prSet presAssocID="{5D4EFACC-2740-48D4-90E1-ED5AD056A705}" presName="rect1" presStyleLbl="bgImgPlace1" presStyleIdx="0" presStyleCnt="4"/>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646" t="5652" r="-1646" b="5652"/>
          </a:stretch>
        </a:blipFill>
        <a:ln>
          <a:solidFill>
            <a:schemeClr val="bg1">
              <a:lumMod val="85000"/>
            </a:schemeClr>
          </a:solidFill>
        </a:ln>
      </dgm:spPr>
    </dgm:pt>
    <dgm:pt modelId="{DDD3345A-617F-4802-B922-7B4026FDD758}" type="pres">
      <dgm:prSet presAssocID="{5D4EFACC-2740-48D4-90E1-ED5AD056A705}" presName="rect2" presStyleLbl="node1" presStyleIdx="0" presStyleCnt="4" custScaleX="197957" custScaleY="159047">
        <dgm:presLayoutVars>
          <dgm:bulletEnabled val="1"/>
        </dgm:presLayoutVars>
      </dgm:prSet>
      <dgm:spPr/>
      <dgm:t>
        <a:bodyPr/>
        <a:lstStyle/>
        <a:p>
          <a:endParaRPr lang="zh-CN" altLang="en-US"/>
        </a:p>
      </dgm:t>
    </dgm:pt>
    <dgm:pt modelId="{A1D49E4A-1F79-483D-8A02-1EFA2F26FFE9}" type="pres">
      <dgm:prSet presAssocID="{25ED08AF-093F-4EEE-A1D0-F1CCD91682DC}" presName="sibTrans" presStyleCnt="0"/>
      <dgm:spPr/>
    </dgm:pt>
    <dgm:pt modelId="{82013623-2E6F-474A-A61B-E17BBD91C2B2}" type="pres">
      <dgm:prSet presAssocID="{4244E29D-FA75-4AEF-BD3B-9D8CC22CC4E0}" presName="composite" presStyleCnt="0"/>
      <dgm:spPr/>
    </dgm:pt>
    <dgm:pt modelId="{1BE95846-C248-4A6D-BBE2-EFDBD5020BCE}" type="pres">
      <dgm:prSet presAssocID="{4244E29D-FA75-4AEF-BD3B-9D8CC22CC4E0}" presName="rect1" presStyleLbl="bgImgPlace1" presStyleIdx="1" presStyleCnt="4" custScaleX="122151" custScaleY="85124" custLinFactNeighborX="33687" custLinFactNeighborY="476"/>
      <dgm:spPr>
        <a:prstGeom prst="flowChartProcess">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0069" t="17939" r="10069" b="17939"/>
          </a:stretch>
        </a:blipFill>
        <a:ln>
          <a:solidFill>
            <a:schemeClr val="bg1">
              <a:lumMod val="75000"/>
            </a:schemeClr>
          </a:solidFill>
        </a:ln>
      </dgm:spPr>
    </dgm:pt>
    <dgm:pt modelId="{30ACC195-DC15-4118-A713-CA9FC16317D1}" type="pres">
      <dgm:prSet presAssocID="{4244E29D-FA75-4AEF-BD3B-9D8CC22CC4E0}" presName="rect2" presStyleLbl="node1" presStyleIdx="1" presStyleCnt="4" custScaleX="128713" custScaleY="123381" custLinFactNeighborX="-12903" custLinFactNeighborY="1106">
        <dgm:presLayoutVars>
          <dgm:bulletEnabled val="1"/>
        </dgm:presLayoutVars>
      </dgm:prSet>
      <dgm:spPr/>
      <dgm:t>
        <a:bodyPr/>
        <a:lstStyle/>
        <a:p>
          <a:endParaRPr lang="zh-CN" altLang="en-US"/>
        </a:p>
      </dgm:t>
    </dgm:pt>
    <dgm:pt modelId="{A913F6E1-BB34-470A-9963-397C6A50B070}" type="pres">
      <dgm:prSet presAssocID="{36BFEF9A-1ED2-4F1E-BE6A-C541EC5CF56A}" presName="sibTrans" presStyleCnt="0"/>
      <dgm:spPr/>
    </dgm:pt>
    <dgm:pt modelId="{B342F38D-A893-4C42-A1DE-1E64B43BC6CE}" type="pres">
      <dgm:prSet presAssocID="{1803614A-A444-4863-95E6-242E086707C9}" presName="composite" presStyleCnt="0"/>
      <dgm:spPr/>
    </dgm:pt>
    <dgm:pt modelId="{89627ACA-AFCB-43BF-B3B2-E265054D902E}" type="pres">
      <dgm:prSet presAssocID="{1803614A-A444-4863-95E6-242E086707C9}" presName="rect1" presStyleLbl="bgImgPlace1" presStyleIdx="2" presStyleCnt="4"/>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3136" t="1103" r="3136" b="1103"/>
          </a:stretch>
        </a:blipFill>
      </dgm:spPr>
    </dgm:pt>
    <dgm:pt modelId="{EA4C70F5-1906-4E01-8B65-2ED58E101C31}" type="pres">
      <dgm:prSet presAssocID="{1803614A-A444-4863-95E6-242E086707C9}" presName="rect2" presStyleLbl="node1" presStyleIdx="2" presStyleCnt="4" custScaleX="193318" custScaleY="131016">
        <dgm:presLayoutVars>
          <dgm:bulletEnabled val="1"/>
        </dgm:presLayoutVars>
      </dgm:prSet>
      <dgm:spPr/>
      <dgm:t>
        <a:bodyPr/>
        <a:lstStyle/>
        <a:p>
          <a:endParaRPr lang="zh-CN" altLang="en-US"/>
        </a:p>
      </dgm:t>
    </dgm:pt>
    <dgm:pt modelId="{2927C40D-FA35-4DBC-A91C-C49BA66BC654}" type="pres">
      <dgm:prSet presAssocID="{DDD3499F-3DC9-41B0-B852-DE3D908EE7BD}" presName="sibTrans" presStyleCnt="0"/>
      <dgm:spPr/>
    </dgm:pt>
    <dgm:pt modelId="{50B777C9-1C1F-44B3-8E38-E0D3015B37EF}" type="pres">
      <dgm:prSet presAssocID="{6A85154A-A2A5-4300-9E29-269CE2402B94}" presName="composite" presStyleCnt="0"/>
      <dgm:spPr/>
    </dgm:pt>
    <dgm:pt modelId="{F83E89CD-4007-4334-BACE-EF18C0FB5FE5}" type="pres">
      <dgm:prSet presAssocID="{6A85154A-A2A5-4300-9E29-269CE2402B94}" presName="rect1" presStyleLbl="bgImgPlace1" presStyleIdx="3" presStyleCnt="4" custScaleX="110893" custScaleY="108159"/>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9000" r="-9000"/>
          </a:stretch>
        </a:blipFill>
      </dgm:spPr>
    </dgm:pt>
    <dgm:pt modelId="{2256A2A7-8D03-4DC4-825A-51777BC3C106}" type="pres">
      <dgm:prSet presAssocID="{6A85154A-A2A5-4300-9E29-269CE2402B94}" presName="rect2" presStyleLbl="node1" presStyleIdx="3" presStyleCnt="4" custScaleX="121498" custScaleY="110704">
        <dgm:presLayoutVars>
          <dgm:bulletEnabled val="1"/>
        </dgm:presLayoutVars>
      </dgm:prSet>
      <dgm:spPr/>
      <dgm:t>
        <a:bodyPr/>
        <a:lstStyle/>
        <a:p>
          <a:endParaRPr lang="zh-CN" altLang="en-US"/>
        </a:p>
      </dgm:t>
    </dgm:pt>
  </dgm:ptLst>
  <dgm:cxnLst>
    <dgm:cxn modelId="{5B94F5AB-F50F-44DE-90F5-15B5F0E13652}" srcId="{3D42B59F-F8F9-403F-93A8-C2E39BA11D63}" destId="{1803614A-A444-4863-95E6-242E086707C9}" srcOrd="2" destOrd="0" parTransId="{AA4C42BC-4420-44E5-AF2D-59443E7CC4E4}" sibTransId="{DDD3499F-3DC9-41B0-B852-DE3D908EE7BD}"/>
    <dgm:cxn modelId="{40A9F279-716C-49C1-9FEE-DD0759738B16}" srcId="{3D42B59F-F8F9-403F-93A8-C2E39BA11D63}" destId="{4244E29D-FA75-4AEF-BD3B-9D8CC22CC4E0}" srcOrd="1" destOrd="0" parTransId="{031CC881-AF7D-40B7-98B0-13B6E63371E3}" sibTransId="{36BFEF9A-1ED2-4F1E-BE6A-C541EC5CF56A}"/>
    <dgm:cxn modelId="{5AB274FE-2CAF-4EF5-9376-4A2487C9A0A8}" srcId="{3D42B59F-F8F9-403F-93A8-C2E39BA11D63}" destId="{5D4EFACC-2740-48D4-90E1-ED5AD056A705}" srcOrd="0" destOrd="0" parTransId="{D7B9E84A-E8D1-4607-9FAC-85DAD12BD0B7}" sibTransId="{25ED08AF-093F-4EEE-A1D0-F1CCD91682DC}"/>
    <dgm:cxn modelId="{49720751-26A2-4488-9E9B-D0D768BF1F08}" type="presOf" srcId="{3D42B59F-F8F9-403F-93A8-C2E39BA11D63}" destId="{3F303A96-4501-4926-8BDE-D1E335B834F6}" srcOrd="0" destOrd="0" presId="urn:microsoft.com/office/officeart/2008/layout/BendingPictureBlocks"/>
    <dgm:cxn modelId="{1647ADA6-6C0B-45DD-8751-703846188B63}" type="presOf" srcId="{5D4EFACC-2740-48D4-90E1-ED5AD056A705}" destId="{DDD3345A-617F-4802-B922-7B4026FDD758}" srcOrd="0" destOrd="0" presId="urn:microsoft.com/office/officeart/2008/layout/BendingPictureBlocks"/>
    <dgm:cxn modelId="{40A9A2E4-E080-41FB-8A20-1A8596DCB064}" type="presOf" srcId="{6A85154A-A2A5-4300-9E29-269CE2402B94}" destId="{2256A2A7-8D03-4DC4-825A-51777BC3C106}" srcOrd="0" destOrd="0" presId="urn:microsoft.com/office/officeart/2008/layout/BendingPictureBlocks"/>
    <dgm:cxn modelId="{9D9B9664-44DD-4F00-A28E-6103A5107725}" type="presOf" srcId="{4244E29D-FA75-4AEF-BD3B-9D8CC22CC4E0}" destId="{30ACC195-DC15-4118-A713-CA9FC16317D1}" srcOrd="0" destOrd="0" presId="urn:microsoft.com/office/officeart/2008/layout/BendingPictureBlocks"/>
    <dgm:cxn modelId="{1FF8CCD1-6F85-4B2E-A34C-EFB8E5F27880}" srcId="{3D42B59F-F8F9-403F-93A8-C2E39BA11D63}" destId="{6A85154A-A2A5-4300-9E29-269CE2402B94}" srcOrd="3" destOrd="0" parTransId="{8AFEF9D5-1370-496B-A0D0-D0033FDA58A2}" sibTransId="{F0D5A2AD-C846-4E31-8D22-76476AB2AC03}"/>
    <dgm:cxn modelId="{59C1562A-86B0-4E6B-8059-EEF51059C509}" type="presOf" srcId="{1803614A-A444-4863-95E6-242E086707C9}" destId="{EA4C70F5-1906-4E01-8B65-2ED58E101C31}" srcOrd="0" destOrd="0" presId="urn:microsoft.com/office/officeart/2008/layout/BendingPictureBlocks"/>
    <dgm:cxn modelId="{1A98B454-37AA-4E40-B71E-5695288A5C6E}" type="presParOf" srcId="{3F303A96-4501-4926-8BDE-D1E335B834F6}" destId="{F5F04387-16CB-4479-8E78-B3C831F45EB2}" srcOrd="0" destOrd="0" presId="urn:microsoft.com/office/officeart/2008/layout/BendingPictureBlocks"/>
    <dgm:cxn modelId="{8FABF2E4-B601-4429-BD02-7CF44D27A888}" type="presParOf" srcId="{F5F04387-16CB-4479-8E78-B3C831F45EB2}" destId="{06C6A855-3975-40F9-B2B6-0F14AC9ABA57}" srcOrd="0" destOrd="0" presId="urn:microsoft.com/office/officeart/2008/layout/BendingPictureBlocks"/>
    <dgm:cxn modelId="{848C797E-89B6-4D3E-9479-AB4C25DDA9FD}" type="presParOf" srcId="{F5F04387-16CB-4479-8E78-B3C831F45EB2}" destId="{DDD3345A-617F-4802-B922-7B4026FDD758}" srcOrd="1" destOrd="0" presId="urn:microsoft.com/office/officeart/2008/layout/BendingPictureBlocks"/>
    <dgm:cxn modelId="{605DC14E-F141-479E-82C6-86DB8DF680C4}" type="presParOf" srcId="{3F303A96-4501-4926-8BDE-D1E335B834F6}" destId="{A1D49E4A-1F79-483D-8A02-1EFA2F26FFE9}" srcOrd="1" destOrd="0" presId="urn:microsoft.com/office/officeart/2008/layout/BendingPictureBlocks"/>
    <dgm:cxn modelId="{9CB4EAC7-FDCB-4AEB-8AE7-7AF4DF8CC494}" type="presParOf" srcId="{3F303A96-4501-4926-8BDE-D1E335B834F6}" destId="{82013623-2E6F-474A-A61B-E17BBD91C2B2}" srcOrd="2" destOrd="0" presId="urn:microsoft.com/office/officeart/2008/layout/BendingPictureBlocks"/>
    <dgm:cxn modelId="{E230AFEF-55FE-4352-9296-203DD515816B}" type="presParOf" srcId="{82013623-2E6F-474A-A61B-E17BBD91C2B2}" destId="{1BE95846-C248-4A6D-BBE2-EFDBD5020BCE}" srcOrd="0" destOrd="0" presId="urn:microsoft.com/office/officeart/2008/layout/BendingPictureBlocks"/>
    <dgm:cxn modelId="{A82F09C7-548B-4769-9941-314590E5415F}" type="presParOf" srcId="{82013623-2E6F-474A-A61B-E17BBD91C2B2}" destId="{30ACC195-DC15-4118-A713-CA9FC16317D1}" srcOrd="1" destOrd="0" presId="urn:microsoft.com/office/officeart/2008/layout/BendingPictureBlocks"/>
    <dgm:cxn modelId="{6B65ED3D-6EFF-4218-8A52-0DB7DD862E35}" type="presParOf" srcId="{3F303A96-4501-4926-8BDE-D1E335B834F6}" destId="{A913F6E1-BB34-470A-9963-397C6A50B070}" srcOrd="3" destOrd="0" presId="urn:microsoft.com/office/officeart/2008/layout/BendingPictureBlocks"/>
    <dgm:cxn modelId="{36A69D1D-FEAA-48DD-9622-1D0709F7AA30}" type="presParOf" srcId="{3F303A96-4501-4926-8BDE-D1E335B834F6}" destId="{B342F38D-A893-4C42-A1DE-1E64B43BC6CE}" srcOrd="4" destOrd="0" presId="urn:microsoft.com/office/officeart/2008/layout/BendingPictureBlocks"/>
    <dgm:cxn modelId="{39CD4955-DD2F-4BAF-9A62-DACED5261810}" type="presParOf" srcId="{B342F38D-A893-4C42-A1DE-1E64B43BC6CE}" destId="{89627ACA-AFCB-43BF-B3B2-E265054D902E}" srcOrd="0" destOrd="0" presId="urn:microsoft.com/office/officeart/2008/layout/BendingPictureBlocks"/>
    <dgm:cxn modelId="{1C869821-7668-4F1D-9150-2026CEA1618B}" type="presParOf" srcId="{B342F38D-A893-4C42-A1DE-1E64B43BC6CE}" destId="{EA4C70F5-1906-4E01-8B65-2ED58E101C31}" srcOrd="1" destOrd="0" presId="urn:microsoft.com/office/officeart/2008/layout/BendingPictureBlocks"/>
    <dgm:cxn modelId="{BB94BA7B-E683-4423-BE20-AF5500E37B40}" type="presParOf" srcId="{3F303A96-4501-4926-8BDE-D1E335B834F6}" destId="{2927C40D-FA35-4DBC-A91C-C49BA66BC654}" srcOrd="5" destOrd="0" presId="urn:microsoft.com/office/officeart/2008/layout/BendingPictureBlocks"/>
    <dgm:cxn modelId="{E81CAF48-5405-47DF-A523-D044CF876645}" type="presParOf" srcId="{3F303A96-4501-4926-8BDE-D1E335B834F6}" destId="{50B777C9-1C1F-44B3-8E38-E0D3015B37EF}" srcOrd="6" destOrd="0" presId="urn:microsoft.com/office/officeart/2008/layout/BendingPictureBlocks"/>
    <dgm:cxn modelId="{ADEE00D6-9F38-4A92-BDF0-F054DC990613}" type="presParOf" srcId="{50B777C9-1C1F-44B3-8E38-E0D3015B37EF}" destId="{F83E89CD-4007-4334-BACE-EF18C0FB5FE5}" srcOrd="0" destOrd="0" presId="urn:microsoft.com/office/officeart/2008/layout/BendingPictureBlocks"/>
    <dgm:cxn modelId="{1E9D1EAF-B00F-4FBD-8EFD-81C55AC6F194}" type="presParOf" srcId="{50B777C9-1C1F-44B3-8E38-E0D3015B37EF}" destId="{2256A2A7-8D03-4DC4-825A-51777BC3C106}" srcOrd="1" destOrd="0" presId="urn:microsoft.com/office/officeart/2008/layout/BendingPictureBlock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6A855-3975-40F9-B2B6-0F14AC9ABA57}">
      <dsp:nvSpPr>
        <dsp:cNvPr id="0" name=""/>
        <dsp:cNvSpPr/>
      </dsp:nvSpPr>
      <dsp:spPr>
        <a:xfrm>
          <a:off x="1426532" y="209576"/>
          <a:ext cx="1770659" cy="1489250"/>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646" t="5652" r="-1646" b="5652"/>
          </a:stretch>
        </a:blip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DDD3345A-617F-4802-B922-7B4026FDD758}">
      <dsp:nvSpPr>
        <dsp:cNvPr id="0" name=""/>
        <dsp:cNvSpPr/>
      </dsp:nvSpPr>
      <dsp:spPr>
        <a:xfrm>
          <a:off x="296884" y="552313"/>
          <a:ext cx="1899662" cy="15262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40</a:t>
          </a:r>
          <a:r>
            <a:rPr lang="zh-CN" sz="1800" kern="1200" dirty="0" smtClean="0"/>
            <a:t>种</a:t>
          </a:r>
          <a:r>
            <a:rPr lang="zh-CN" sz="1800" kern="1200" dirty="0" smtClean="0"/>
            <a:t>计算机核心刊物</a:t>
          </a:r>
          <a:endParaRPr lang="zh-CN" sz="1800" kern="1200" dirty="0"/>
        </a:p>
      </dsp:txBody>
      <dsp:txXfrm>
        <a:off x="296884" y="552313"/>
        <a:ext cx="1899662" cy="1526269"/>
      </dsp:txXfrm>
    </dsp:sp>
    <dsp:sp modelId="{1BE95846-C248-4A6D-BBE2-EFDBD5020BCE}">
      <dsp:nvSpPr>
        <dsp:cNvPr id="0" name=""/>
        <dsp:cNvSpPr/>
      </dsp:nvSpPr>
      <dsp:spPr>
        <a:xfrm>
          <a:off x="4406382" y="357616"/>
          <a:ext cx="2162877" cy="1267709"/>
        </a:xfrm>
        <a:prstGeom prst="flowChartProcess">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0069" t="17939" r="10069" b="17939"/>
          </a:stretch>
        </a:blip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sp>
    <dsp:sp modelId="{30ACC195-DC15-4118-A713-CA9FC16317D1}">
      <dsp:nvSpPr>
        <dsp:cNvPr id="0" name=""/>
        <dsp:cNvSpPr/>
      </dsp:nvSpPr>
      <dsp:spPr>
        <a:xfrm>
          <a:off x="3384372" y="764239"/>
          <a:ext cx="1235173" cy="11840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1</a:t>
          </a:r>
          <a:r>
            <a:rPr lang="zh-CN" sz="1600" kern="1200" dirty="0" smtClean="0"/>
            <a:t>种快报</a:t>
          </a:r>
          <a:endParaRPr lang="zh-CN" sz="1600" kern="1200" dirty="0"/>
        </a:p>
      </dsp:txBody>
      <dsp:txXfrm>
        <a:off x="3384372" y="764239"/>
        <a:ext cx="1235173" cy="1184006"/>
      </dsp:txXfrm>
    </dsp:sp>
    <dsp:sp modelId="{89627ACA-AFCB-43BF-B3B2-E265054D902E}">
      <dsp:nvSpPr>
        <dsp:cNvPr id="0" name=""/>
        <dsp:cNvSpPr/>
      </dsp:nvSpPr>
      <dsp:spPr>
        <a:xfrm>
          <a:off x="1482548" y="2346823"/>
          <a:ext cx="1770659" cy="1489250"/>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3136" t="1103" r="3136" b="1103"/>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4C70F5-1906-4E01-8B65-2ED58E101C31}">
      <dsp:nvSpPr>
        <dsp:cNvPr id="0" name=""/>
        <dsp:cNvSpPr/>
      </dsp:nvSpPr>
      <dsp:spPr>
        <a:xfrm>
          <a:off x="375158" y="2824058"/>
          <a:ext cx="1855145" cy="12572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950+</a:t>
          </a:r>
          <a:r>
            <a:rPr lang="zh-CN" sz="1500" kern="1200" dirty="0" smtClean="0"/>
            <a:t>会议</a:t>
          </a:r>
          <a:r>
            <a:rPr lang="zh-CN" sz="1500" kern="1200" dirty="0" smtClean="0"/>
            <a:t>、</a:t>
          </a:r>
          <a:r>
            <a:rPr lang="en-US" sz="1500" kern="1200" dirty="0" smtClean="0"/>
            <a:t>9000</a:t>
          </a:r>
          <a:r>
            <a:rPr lang="en-US" sz="1500" kern="1200" dirty="0" smtClean="0"/>
            <a:t>+</a:t>
          </a:r>
          <a:r>
            <a:rPr lang="zh-CN" sz="1500" kern="1200" dirty="0" smtClean="0"/>
            <a:t>卷会议录</a:t>
          </a:r>
          <a:endParaRPr lang="zh-CN" sz="1500" kern="1200" dirty="0"/>
        </a:p>
      </dsp:txBody>
      <dsp:txXfrm>
        <a:off x="375158" y="2824058"/>
        <a:ext cx="1855145" cy="1257274"/>
      </dsp:txXfrm>
    </dsp:sp>
    <dsp:sp modelId="{F83E89CD-4007-4334-BACE-EF18C0FB5FE5}">
      <dsp:nvSpPr>
        <dsp:cNvPr id="0" name=""/>
        <dsp:cNvSpPr/>
      </dsp:nvSpPr>
      <dsp:spPr>
        <a:xfrm>
          <a:off x="4230564" y="2365173"/>
          <a:ext cx="1963537" cy="161077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56A2A7-8D03-4DC4-825A-51777BC3C106}">
      <dsp:nvSpPr>
        <dsp:cNvPr id="0" name=""/>
        <dsp:cNvSpPr/>
      </dsp:nvSpPr>
      <dsp:spPr>
        <a:xfrm>
          <a:off x="3564218" y="3000629"/>
          <a:ext cx="1165936" cy="10623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80</a:t>
          </a:r>
          <a:r>
            <a:rPr lang="zh-CN" sz="1400" kern="1200" dirty="0" smtClean="0"/>
            <a:t>万</a:t>
          </a:r>
          <a:r>
            <a:rPr lang="en-US" sz="1400" kern="1200" dirty="0" smtClean="0"/>
            <a:t>+</a:t>
          </a:r>
          <a:r>
            <a:rPr lang="zh-CN" sz="1400" kern="1200" dirty="0" smtClean="0"/>
            <a:t>专业文章和论文</a:t>
          </a:r>
          <a:endParaRPr lang="zh-CN" sz="1400" kern="1200" dirty="0"/>
        </a:p>
      </dsp:txBody>
      <dsp:txXfrm>
        <a:off x="3564218" y="3000629"/>
        <a:ext cx="1165936" cy="1062353"/>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A135BC-631F-4F8B-8139-1620E3C8F1A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55EA6F-4DAB-4C02-A24C-233751CD3B7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55EA6F-4DAB-4C02-A24C-233751CD3B7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55EA6F-4DAB-4C02-A24C-233751CD3B7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55EA6F-4DAB-4C02-A24C-233751CD3B7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55EA6F-4DAB-4C02-A24C-233751CD3B7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55EA6F-4DAB-4C02-A24C-233751CD3B7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55EA6F-4DAB-4C02-A24C-233751CD3B7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55EA6F-4DAB-4C02-A24C-233751CD3B7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55EA6F-4DAB-4C02-A24C-233751CD3B7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smtClean="0"/>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smtClean="0"/>
          </a:p>
          <a:p>
            <a:endParaRPr lang="zh-CN" altLang="en-US" dirty="0"/>
          </a:p>
        </p:txBody>
      </p:sp>
      <p:sp>
        <p:nvSpPr>
          <p:cNvPr id="4" name="灯片编号占位符 3"/>
          <p:cNvSpPr>
            <a:spLocks noGrp="1"/>
          </p:cNvSpPr>
          <p:nvPr>
            <p:ph type="sldNum" sz="quarter" idx="10"/>
          </p:nvPr>
        </p:nvSpPr>
        <p:spPr/>
        <p:txBody>
          <a:bodyPr/>
          <a:lstStyle/>
          <a:p>
            <a:fld id="{0355EA6F-4DAB-4C02-A24C-233751CD3B7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55EA6F-4DAB-4C02-A24C-233751CD3B7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55EA6F-4DAB-4C02-A24C-233751CD3B7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55EA6F-4DAB-4C02-A24C-233751CD3B7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55EA6F-4DAB-4C02-A24C-233751CD3B7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E20902C-4815-4B3E-9541-CB949629036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2E7AA6-1A11-4F54-B86E-211BB401B0F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E20902C-4815-4B3E-9541-CB949629036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2E7AA6-1A11-4F54-B86E-211BB401B0F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E20902C-4815-4B3E-9541-CB949629036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2E7AA6-1A11-4F54-B86E-211BB401B0F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E20902C-4815-4B3E-9541-CB949629036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2E7AA6-1A11-4F54-B86E-211BB401B0F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E20902C-4815-4B3E-9541-CB949629036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2E7AA6-1A11-4F54-B86E-211BB401B0F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E20902C-4815-4B3E-9541-CB949629036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2E7AA6-1A11-4F54-B86E-211BB401B0F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E20902C-4815-4B3E-9541-CB949629036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82E7AA6-1A11-4F54-B86E-211BB401B0F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E20902C-4815-4B3E-9541-CB949629036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82E7AA6-1A11-4F54-B86E-211BB401B0F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E20902C-4815-4B3E-9541-CB949629036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82E7AA6-1A11-4F54-B86E-211BB401B0F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E20902C-4815-4B3E-9541-CB949629036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2E7AA6-1A11-4F54-B86E-211BB401B0F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E20902C-4815-4B3E-9541-CB949629036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2E7AA6-1A11-4F54-B86E-211BB401B0F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50000"/>
            <a:lum/>
          </a:blip>
          <a:srcRect/>
          <a:stretch>
            <a:fillRect l="-4000" r="-4000"/>
          </a:stretch>
        </a:blipFill>
        <a:effectLst/>
      </p:bgPr>
    </p:bg>
    <p:spTree>
      <p:nvGrpSpPr>
        <p:cNvPr id="1" name=""/>
        <p:cNvGrpSpPr/>
        <p:nvPr/>
      </p:nvGrpSpPr>
      <p:grpSpPr>
        <a:xfrm>
          <a:off x="0" y="0"/>
          <a:ext cx="0" cy="0"/>
          <a:chOff x="0" y="0"/>
          <a:chExt cx="0" cy="0"/>
        </a:xfrm>
      </p:grpSpPr>
      <p:pic>
        <p:nvPicPr>
          <p:cNvPr id="7" name="图片 6" descr="未标题-4.jp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标题占位符 1"/>
          <p:cNvSpPr>
            <a:spLocks noGrp="1"/>
          </p:cNvSpPr>
          <p:nvPr>
            <p:ph type="title"/>
          </p:nvPr>
        </p:nvSpPr>
        <p:spPr>
          <a:xfrm>
            <a:off x="395536" y="1052736"/>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0902C-4815-4B3E-9541-CB9496290368}"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E7AA6-1A11-4F54-B86E-211BB401B0F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hyperlink" Target="https://www.computer.org/csdl/" TargetMode="Externa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10800000">
            <a:off x="6479705" y="620687"/>
            <a:ext cx="2664296" cy="6237313"/>
          </a:xfrm>
          <a:prstGeom prst="rect">
            <a:avLst/>
          </a:prstGeom>
        </p:spPr>
      </p:pic>
      <p:pic>
        <p:nvPicPr>
          <p:cNvPr id="2" name="图片 1"/>
          <p:cNvPicPr>
            <a:picLocks noChangeAspect="1"/>
          </p:cNvPicPr>
          <p:nvPr/>
        </p:nvPicPr>
        <p:blipFill>
          <a:blip r:embed="rId1">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 y="620687"/>
            <a:ext cx="2689412" cy="6237313"/>
          </a:xfrm>
          <a:prstGeom prst="rect">
            <a:avLst/>
          </a:prstGeom>
        </p:spPr>
      </p:pic>
      <p:sp>
        <p:nvSpPr>
          <p:cNvPr id="6" name="矩形 5"/>
          <p:cNvSpPr/>
          <p:nvPr/>
        </p:nvSpPr>
        <p:spPr>
          <a:xfrm>
            <a:off x="0" y="3118636"/>
            <a:ext cx="9144000" cy="1656184"/>
          </a:xfrm>
          <a:prstGeom prst="rect">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000" dirty="0" smtClean="0">
                <a:solidFill>
                  <a:schemeClr val="bg1"/>
                </a:solidFill>
                <a:latin typeface="方正粗宋简体" pitchFamily="65" charset="-122"/>
                <a:ea typeface="方正粗宋简体" pitchFamily="65" charset="-122"/>
              </a:rPr>
              <a:t>  </a:t>
            </a:r>
            <a:r>
              <a:rPr lang="en-US" altLang="zh-CN" sz="4000" dirty="0" smtClean="0">
                <a:solidFill>
                  <a:schemeClr val="bg1"/>
                </a:solidFill>
                <a:latin typeface="方正粗黑宋简体" panose="02000000000000000000" pitchFamily="2" charset="-122"/>
                <a:ea typeface="方正粗黑宋简体" panose="02000000000000000000" pitchFamily="2" charset="-122"/>
              </a:rPr>
              <a:t>IEEE CS Digital Library </a:t>
            </a:r>
            <a:r>
              <a:rPr lang="zh-CN" altLang="en-US" sz="3200" b="1" dirty="0" smtClean="0">
                <a:solidFill>
                  <a:schemeClr val="bg1"/>
                </a:solidFill>
                <a:latin typeface="方正粗黑宋简体" panose="02000000000000000000" pitchFamily="2" charset="-122"/>
                <a:ea typeface="方正粗黑宋简体" panose="02000000000000000000" pitchFamily="2" charset="-122"/>
              </a:rPr>
              <a:t>使用指南</a:t>
            </a:r>
            <a:endParaRPr lang="zh-CN" altLang="en-US" sz="3200" b="1" dirty="0">
              <a:solidFill>
                <a:schemeClr val="bg1"/>
              </a:solidFill>
              <a:latin typeface="方正粗黑宋简体" panose="02000000000000000000" pitchFamily="2" charset="-122"/>
              <a:ea typeface="方正粗黑宋简体" panose="02000000000000000000" pitchFamily="2" charset="-122"/>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1056" y="1537896"/>
            <a:ext cx="1814108" cy="844395"/>
          </a:xfrm>
          <a:prstGeom prst="rect">
            <a:avLst/>
          </a:prstGeom>
        </p:spPr>
      </p:pic>
      <p:sp>
        <p:nvSpPr>
          <p:cNvPr id="3" name="矩形 2"/>
          <p:cNvSpPr/>
          <p:nvPr/>
        </p:nvSpPr>
        <p:spPr>
          <a:xfrm>
            <a:off x="2601908" y="4221088"/>
            <a:ext cx="3844899" cy="276999"/>
          </a:xfrm>
          <a:prstGeom prst="rect">
            <a:avLst/>
          </a:prstGeom>
        </p:spPr>
        <p:txBody>
          <a:bodyPr wrap="none">
            <a:spAutoFit/>
          </a:bodyPr>
          <a:lstStyle/>
          <a:p>
            <a:r>
              <a:rPr lang="en-US" altLang="zh-CN" sz="1200" b="1" dirty="0">
                <a:solidFill>
                  <a:srgbClr val="FF0000"/>
                </a:solidFill>
                <a:latin typeface="+mn-ea"/>
              </a:rPr>
              <a:t>THE COMMUNITY FOR TECHNOLOGY LEADERS</a:t>
            </a:r>
            <a:endParaRPr lang="zh-CN" altLang="en-US" sz="1200" dirty="0">
              <a:solidFill>
                <a:srgbClr val="FF0000"/>
              </a:solidFill>
              <a:latin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19872" y="862950"/>
            <a:ext cx="5544616" cy="461665"/>
          </a:xfrm>
          <a:prstGeom prst="rect">
            <a:avLst/>
          </a:prstGeom>
          <a:noFill/>
        </p:spPr>
        <p:txBody>
          <a:bodyPr wrap="square" rtlCol="0">
            <a:spAutoFit/>
          </a:bodyPr>
          <a:lstStyle/>
          <a:p>
            <a:r>
              <a:rPr lang="en-US" altLang="zh-CN" sz="2400" dirty="0" smtClean="0"/>
              <a:t>IEEE CS </a:t>
            </a:r>
            <a:r>
              <a:rPr lang="zh-CN" altLang="en-US" sz="2400" dirty="0" smtClean="0"/>
              <a:t>会议录</a:t>
            </a:r>
            <a:endParaRPr lang="zh-CN" altLang="en-US" sz="2400" dirty="0"/>
          </a:p>
        </p:txBody>
      </p:sp>
      <p:sp>
        <p:nvSpPr>
          <p:cNvPr id="3" name="矩形 2"/>
          <p:cNvSpPr/>
          <p:nvPr/>
        </p:nvSpPr>
        <p:spPr>
          <a:xfrm>
            <a:off x="3347864" y="1556792"/>
            <a:ext cx="5544616" cy="1200329"/>
          </a:xfrm>
          <a:prstGeom prst="rect">
            <a:avLst/>
          </a:prstGeom>
        </p:spPr>
        <p:txBody>
          <a:bodyPr wrap="square">
            <a:spAutoFit/>
          </a:bodyPr>
          <a:lstStyle/>
          <a:p>
            <a:r>
              <a:rPr lang="en-US" altLang="zh-CN" kern="100" dirty="0" smtClean="0">
                <a:latin typeface="+mn-ea"/>
                <a:cs typeface="Arial" panose="020B0604020202020204" pitchFamily="34" charset="0"/>
              </a:rPr>
              <a:t>IEEE CS</a:t>
            </a:r>
            <a:r>
              <a:rPr lang="zh-CN" altLang="en-US" kern="100" dirty="0" smtClean="0">
                <a:latin typeface="+mn-ea"/>
                <a:cs typeface="Arial" panose="020B0604020202020204" pitchFamily="34" charset="0"/>
              </a:rPr>
              <a:t>每年</a:t>
            </a:r>
            <a:r>
              <a:rPr lang="zh-CN" altLang="en-US" kern="100" dirty="0">
                <a:latin typeface="+mn-ea"/>
                <a:cs typeface="Arial" panose="020B0604020202020204" pitchFamily="34" charset="0"/>
              </a:rPr>
              <a:t>召开的专业国际会议超过</a:t>
            </a:r>
            <a:r>
              <a:rPr lang="en-US" altLang="zh-CN" kern="100" dirty="0">
                <a:latin typeface="+mn-ea"/>
                <a:cs typeface="Arial" panose="020B0604020202020204" pitchFamily="34" charset="0"/>
              </a:rPr>
              <a:t>150</a:t>
            </a:r>
            <a:r>
              <a:rPr lang="zh-CN" altLang="en-US" kern="100" dirty="0" smtClean="0">
                <a:latin typeface="+mn-ea"/>
                <a:cs typeface="Arial" panose="020B0604020202020204" pitchFamily="34" charset="0"/>
              </a:rPr>
              <a:t>个，目前共有会议</a:t>
            </a:r>
            <a:r>
              <a:rPr lang="en-US" altLang="zh-CN" kern="100" dirty="0" smtClean="0">
                <a:latin typeface="+mn-ea"/>
                <a:cs typeface="Arial" panose="020B0604020202020204" pitchFamily="34" charset="0"/>
              </a:rPr>
              <a:t>950+</a:t>
            </a:r>
            <a:r>
              <a:rPr lang="zh-CN" altLang="en-US" kern="100" dirty="0" smtClean="0">
                <a:latin typeface="+mn-ea"/>
                <a:cs typeface="Arial" panose="020B0604020202020204" pitchFamily="34" charset="0"/>
              </a:rPr>
              <a:t>，收录会议论文超过</a:t>
            </a:r>
            <a:r>
              <a:rPr lang="en-US" altLang="zh-CN" kern="100" dirty="0" smtClean="0">
                <a:latin typeface="+mn-ea"/>
                <a:cs typeface="Arial" panose="020B0604020202020204" pitchFamily="34" charset="0"/>
              </a:rPr>
              <a:t>9000</a:t>
            </a:r>
            <a:r>
              <a:rPr lang="zh-CN" altLang="en-US" kern="100" dirty="0" smtClean="0">
                <a:latin typeface="+mn-ea"/>
                <a:cs typeface="Arial" panose="020B0604020202020204" pitchFamily="34" charset="0"/>
              </a:rPr>
              <a:t>卷</a:t>
            </a:r>
            <a:endParaRPr lang="en-US" altLang="zh-CN" kern="100" dirty="0" smtClean="0">
              <a:latin typeface="+mn-ea"/>
              <a:cs typeface="Arial" panose="020B0604020202020204" pitchFamily="34" charset="0"/>
            </a:endParaRPr>
          </a:p>
          <a:p>
            <a:endParaRPr lang="en-US" altLang="zh-CN" kern="100" dirty="0">
              <a:latin typeface="+mn-ea"/>
              <a:cs typeface="Arial" panose="020B0604020202020204" pitchFamily="34" charset="0"/>
            </a:endParaRPr>
          </a:p>
          <a:p>
            <a:r>
              <a:rPr lang="zh-CN" altLang="en-US" kern="100" dirty="0" smtClean="0">
                <a:latin typeface="+mn-ea"/>
                <a:cs typeface="Arial" panose="020B0604020202020204" pitchFamily="34" charset="0"/>
              </a:rPr>
              <a:t>知名举例：</a:t>
            </a:r>
            <a:endParaRPr lang="zh-CN" altLang="en-US" dirty="0"/>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1520" y="1556792"/>
            <a:ext cx="2931324" cy="3997260"/>
          </a:xfrm>
          <a:prstGeom prst="rect">
            <a:avLst/>
          </a:prstGeom>
        </p:spPr>
      </p:pic>
      <p:sp>
        <p:nvSpPr>
          <p:cNvPr id="6" name="椭圆 3"/>
          <p:cNvSpPr>
            <a:spLocks noChangeArrowheads="1"/>
          </p:cNvSpPr>
          <p:nvPr/>
        </p:nvSpPr>
        <p:spPr bwMode="auto">
          <a:xfrm>
            <a:off x="1619672" y="862950"/>
            <a:ext cx="720080" cy="557835"/>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2400" dirty="0" smtClean="0">
                <a:solidFill>
                  <a:srgbClr val="FFFFFF"/>
                </a:solidFill>
                <a:latin typeface="Impact" panose="020B0806030902050204" pitchFamily="34" charset="0"/>
              </a:rPr>
              <a:t>03</a:t>
            </a:r>
            <a:endParaRPr lang="zh-CN" altLang="en-US" sz="2400" dirty="0">
              <a:solidFill>
                <a:srgbClr val="FFFFFF"/>
              </a:solidFill>
              <a:latin typeface="Impact" panose="020B0806030902050204" pitchFamily="34" charset="0"/>
            </a:endParaRPr>
          </a:p>
        </p:txBody>
      </p:sp>
      <p:sp>
        <p:nvSpPr>
          <p:cNvPr id="7" name="矩形 6"/>
          <p:cNvSpPr/>
          <p:nvPr/>
        </p:nvSpPr>
        <p:spPr>
          <a:xfrm>
            <a:off x="3347864" y="2852936"/>
            <a:ext cx="5688632" cy="3077766"/>
          </a:xfrm>
          <a:prstGeom prst="rect">
            <a:avLst/>
          </a:prstGeom>
        </p:spPr>
        <p:txBody>
          <a:bodyPr wrap="square">
            <a:spAutoFit/>
          </a:bodyPr>
          <a:lstStyle/>
          <a:p>
            <a:r>
              <a:rPr lang="en-US" altLang="zh-CN" sz="1600" i="1" dirty="0" smtClean="0">
                <a:latin typeface="+mn-ea"/>
              </a:rPr>
              <a:t>International Conference </a:t>
            </a:r>
            <a:r>
              <a:rPr lang="en-US" altLang="zh-CN" sz="1600" i="1" dirty="0">
                <a:latin typeface="+mn-ea"/>
              </a:rPr>
              <a:t>on Big </a:t>
            </a:r>
            <a:r>
              <a:rPr lang="en-US" altLang="zh-CN" sz="1600" i="1" dirty="0" smtClean="0">
                <a:latin typeface="+mn-ea"/>
              </a:rPr>
              <a:t>Data </a:t>
            </a:r>
            <a:r>
              <a:rPr lang="en-US" altLang="zh-CN" sz="1600" i="1" dirty="0">
                <a:latin typeface="+mn-ea"/>
              </a:rPr>
              <a:t>and Smart </a:t>
            </a:r>
            <a:r>
              <a:rPr lang="en-US" altLang="zh-CN" sz="1600" i="1" dirty="0" smtClean="0">
                <a:latin typeface="+mn-ea"/>
              </a:rPr>
              <a:t>Computing </a:t>
            </a:r>
            <a:r>
              <a:rPr lang="zh-CN" altLang="en-US" sz="1600" i="1" dirty="0" smtClean="0">
                <a:latin typeface="+mn-ea"/>
              </a:rPr>
              <a:t>大</a:t>
            </a:r>
            <a:r>
              <a:rPr lang="zh-CN" altLang="en-US" sz="1600" i="1" dirty="0">
                <a:latin typeface="+mn-ea"/>
              </a:rPr>
              <a:t>数据和智能计算会议</a:t>
            </a:r>
            <a:endParaRPr lang="en-US" altLang="zh-CN" sz="1600" i="1" dirty="0" smtClean="0">
              <a:latin typeface="+mn-ea"/>
            </a:endParaRPr>
          </a:p>
          <a:p>
            <a:endParaRPr lang="en-US" altLang="zh-CN" sz="1600" i="1" dirty="0" smtClean="0">
              <a:latin typeface="+mn-ea"/>
            </a:endParaRPr>
          </a:p>
          <a:p>
            <a:r>
              <a:rPr lang="en-US" altLang="zh-CN" sz="1600" i="1" dirty="0" smtClean="0">
                <a:latin typeface="+mn-ea"/>
              </a:rPr>
              <a:t>International Symposium on Performance </a:t>
            </a:r>
            <a:r>
              <a:rPr lang="en-US" altLang="zh-CN" sz="1600" i="1" dirty="0">
                <a:latin typeface="+mn-ea"/>
              </a:rPr>
              <a:t>Analysis </a:t>
            </a:r>
            <a:r>
              <a:rPr lang="en-US" altLang="zh-CN" sz="1600" i="1" dirty="0" smtClean="0">
                <a:latin typeface="+mn-ea"/>
              </a:rPr>
              <a:t>of Systems </a:t>
            </a:r>
            <a:r>
              <a:rPr lang="en-US" altLang="zh-CN" sz="1600" i="1" dirty="0">
                <a:latin typeface="+mn-ea"/>
              </a:rPr>
              <a:t>and </a:t>
            </a:r>
            <a:r>
              <a:rPr lang="en-US" altLang="zh-CN" sz="1600" i="1" dirty="0" smtClean="0">
                <a:latin typeface="+mn-ea"/>
              </a:rPr>
              <a:t>Software</a:t>
            </a:r>
            <a:r>
              <a:rPr lang="zh-CN" altLang="en-US" sz="1600" i="1" dirty="0">
                <a:latin typeface="+mn-ea"/>
              </a:rPr>
              <a:t>系统和软件性能分析国际研讨会</a:t>
            </a:r>
            <a:endParaRPr lang="en-US" altLang="zh-CN" sz="1600" i="1" dirty="0" smtClean="0">
              <a:latin typeface="+mn-ea"/>
            </a:endParaRPr>
          </a:p>
          <a:p>
            <a:endParaRPr lang="en-US" altLang="zh-CN" sz="1600" i="1" dirty="0">
              <a:latin typeface="+mn-ea"/>
            </a:endParaRPr>
          </a:p>
          <a:p>
            <a:r>
              <a:rPr lang="en-US" altLang="zh-CN" sz="1600" i="1" dirty="0" smtClean="0">
                <a:latin typeface="+mn-ea"/>
              </a:rPr>
              <a:t>IEEE Conference on </a:t>
            </a:r>
            <a:r>
              <a:rPr lang="en-US" altLang="zh-CN" sz="1600" i="1" dirty="0">
                <a:latin typeface="+mn-ea"/>
              </a:rPr>
              <a:t>Data Engineering IEEE</a:t>
            </a:r>
            <a:r>
              <a:rPr lang="zh-CN" altLang="en-US" sz="1600" i="1" dirty="0">
                <a:latin typeface="+mn-ea"/>
              </a:rPr>
              <a:t>数据工程会议</a:t>
            </a:r>
            <a:endParaRPr lang="en-US" altLang="zh-CN" sz="1600" i="1" dirty="0" smtClean="0">
              <a:latin typeface="+mn-ea"/>
            </a:endParaRPr>
          </a:p>
          <a:p>
            <a:endParaRPr lang="en-US" altLang="zh-CN" sz="1600" i="1" dirty="0">
              <a:latin typeface="+mn-ea"/>
            </a:endParaRPr>
          </a:p>
          <a:p>
            <a:r>
              <a:rPr lang="en-US" altLang="zh-CN" sz="1600" i="1" dirty="0">
                <a:latin typeface="+mn-ea"/>
              </a:rPr>
              <a:t>IEEE Real-Time </a:t>
            </a:r>
            <a:r>
              <a:rPr lang="en-US" altLang="zh-CN" sz="1600" i="1" dirty="0" smtClean="0">
                <a:latin typeface="+mn-ea"/>
              </a:rPr>
              <a:t>and Embedded Technology and Applications IEEE</a:t>
            </a:r>
            <a:r>
              <a:rPr lang="zh-CN" altLang="en-US" sz="1600" i="1" dirty="0" smtClean="0">
                <a:latin typeface="+mn-ea"/>
              </a:rPr>
              <a:t>实时</a:t>
            </a:r>
            <a:r>
              <a:rPr lang="zh-CN" altLang="en-US" sz="1600" i="1" dirty="0">
                <a:latin typeface="+mn-ea"/>
              </a:rPr>
              <a:t>嵌入式技术及</a:t>
            </a:r>
            <a:r>
              <a:rPr lang="zh-CN" altLang="en-US" sz="1600" i="1" dirty="0" smtClean="0">
                <a:latin typeface="+mn-ea"/>
              </a:rPr>
              <a:t>应用</a:t>
            </a:r>
            <a:endParaRPr lang="en-US" altLang="zh-CN" sz="1600" i="1" dirty="0" smtClean="0">
              <a:latin typeface="+mn-ea"/>
            </a:endParaRPr>
          </a:p>
          <a:p>
            <a:endParaRPr lang="en-US" altLang="zh-CN" sz="1600" i="1" dirty="0">
              <a:latin typeface="+mn-ea"/>
            </a:endParaRPr>
          </a:p>
          <a:p>
            <a:r>
              <a:rPr lang="en-US" altLang="zh-CN" dirty="0" smtClean="0"/>
              <a:t>……</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3"/>
          <p:cNvSpPr>
            <a:spLocks noChangeArrowheads="1"/>
          </p:cNvSpPr>
          <p:nvPr/>
        </p:nvSpPr>
        <p:spPr bwMode="auto">
          <a:xfrm>
            <a:off x="971600" y="777486"/>
            <a:ext cx="720080" cy="557835"/>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2400" dirty="0" smtClean="0">
                <a:solidFill>
                  <a:srgbClr val="FFFFFF"/>
                </a:solidFill>
                <a:latin typeface="Impact" panose="020B0806030902050204" pitchFamily="34" charset="0"/>
              </a:rPr>
              <a:t>04</a:t>
            </a:r>
            <a:endParaRPr lang="zh-CN" altLang="en-US" sz="2400" dirty="0">
              <a:solidFill>
                <a:srgbClr val="FFFFFF"/>
              </a:solidFill>
              <a:latin typeface="Impact" panose="020B0806030902050204" pitchFamily="34" charset="0"/>
            </a:endParaRPr>
          </a:p>
        </p:txBody>
      </p:sp>
      <p:sp>
        <p:nvSpPr>
          <p:cNvPr id="3" name="矩形 2"/>
          <p:cNvSpPr/>
          <p:nvPr/>
        </p:nvSpPr>
        <p:spPr>
          <a:xfrm>
            <a:off x="2267744" y="795373"/>
            <a:ext cx="5616624" cy="523220"/>
          </a:xfrm>
          <a:prstGeom prst="rect">
            <a:avLst/>
          </a:prstGeom>
        </p:spPr>
        <p:txBody>
          <a:bodyPr wrap="square">
            <a:spAutoFit/>
          </a:bodyPr>
          <a:lstStyle/>
          <a:p>
            <a:pPr algn="just">
              <a:spcAft>
                <a:spcPts val="0"/>
              </a:spcAft>
            </a:pPr>
            <a:r>
              <a:rPr lang="en-US" altLang="zh-CN" sz="2800" b="1" kern="100" dirty="0">
                <a:latin typeface="Verdana" panose="020B0604030504040204" pitchFamily="34" charset="0"/>
                <a:ea typeface="宋体" panose="02010600030101010101" pitchFamily="2" charset="-122"/>
                <a:cs typeface="Arial" panose="020B0604020202020204" pitchFamily="34" charset="0"/>
              </a:rPr>
              <a:t>IEEE </a:t>
            </a:r>
            <a:r>
              <a:rPr lang="en-US" altLang="zh-CN" sz="2800" b="1" kern="100" dirty="0">
                <a:latin typeface="Arial" panose="020B0604020202020204" pitchFamily="34" charset="0"/>
                <a:ea typeface="宋体" panose="02010600030101010101" pitchFamily="2" charset="-122"/>
                <a:cs typeface="Arial" panose="020B0604020202020204" pitchFamily="34" charset="0"/>
              </a:rPr>
              <a:t>CSDL</a:t>
            </a:r>
            <a:r>
              <a:rPr lang="zh-CN" altLang="zh-CN" sz="2800" b="1" kern="100" dirty="0">
                <a:latin typeface="Arial" panose="020B0604020202020204" pitchFamily="34" charset="0"/>
                <a:ea typeface="宋体" panose="02010600030101010101" pitchFamily="2" charset="-122"/>
                <a:cs typeface="Arial" panose="020B0604020202020204" pitchFamily="34" charset="0"/>
              </a:rPr>
              <a:t>国际站</a:t>
            </a:r>
            <a:r>
              <a:rPr lang="zh-CN" altLang="zh-CN" sz="2800" b="1" kern="100" dirty="0" smtClean="0">
                <a:latin typeface="Arial" panose="020B0604020202020204" pitchFamily="34" charset="0"/>
                <a:ea typeface="宋体" panose="02010600030101010101" pitchFamily="2" charset="-122"/>
                <a:cs typeface="Arial" panose="020B0604020202020204" pitchFamily="34" charset="0"/>
              </a:rPr>
              <a:t>平台</a:t>
            </a:r>
            <a:r>
              <a:rPr lang="zh-CN" altLang="en-US" sz="2800" b="1" kern="100" dirty="0" smtClean="0">
                <a:latin typeface="Verdana" panose="020B0604030504040204" pitchFamily="34" charset="0"/>
                <a:ea typeface="宋体" panose="02010600030101010101" pitchFamily="2" charset="-122"/>
                <a:cs typeface="Arial" panose="020B0604020202020204" pitchFamily="34" charset="0"/>
              </a:rPr>
              <a:t>全新升级</a:t>
            </a:r>
            <a:endParaRPr lang="zh-CN" altLang="zh-CN" sz="2800" kern="100" dirty="0">
              <a:latin typeface="Times New Roman" panose="02020603050405020304" pitchFamily="18" charset="0"/>
              <a:ea typeface="宋体" panose="02010600030101010101" pitchFamily="2" charset="-122"/>
            </a:endParaRPr>
          </a:p>
        </p:txBody>
      </p:sp>
      <p:sp>
        <p:nvSpPr>
          <p:cNvPr id="5" name="矩形 4"/>
          <p:cNvSpPr/>
          <p:nvPr/>
        </p:nvSpPr>
        <p:spPr>
          <a:xfrm>
            <a:off x="4860032" y="2443806"/>
            <a:ext cx="3888432" cy="2585323"/>
          </a:xfrm>
          <a:prstGeom prst="rect">
            <a:avLst/>
          </a:prstGeom>
        </p:spPr>
        <p:txBody>
          <a:bodyPr wrap="square">
            <a:spAutoFit/>
          </a:bodyPr>
          <a:lstStyle/>
          <a:p>
            <a:pPr marL="342900" lvl="0" indent="-342900" algn="just">
              <a:lnSpc>
                <a:spcPct val="150000"/>
              </a:lnSpc>
              <a:spcAft>
                <a:spcPts val="0"/>
              </a:spcAft>
              <a:buFont typeface="Wingdings" panose="05000000000000000000" pitchFamily="2" charset="2"/>
              <a:buChar char=""/>
              <a:tabLst>
                <a:tab pos="266700" algn="l"/>
              </a:tabLst>
            </a:pPr>
            <a:r>
              <a:rPr lang="zh-CN" altLang="zh-CN" kern="100" dirty="0" smtClean="0">
                <a:latin typeface="Calibri" panose="020F0502020204030204" pitchFamily="34" charset="0"/>
                <a:ea typeface="宋体" panose="02010600030101010101" pitchFamily="2" charset="-122"/>
                <a:cs typeface="Times New Roman" panose="02020603050405020304" pitchFamily="18" charset="0"/>
              </a:rPr>
              <a:t>交互</a:t>
            </a:r>
            <a:r>
              <a:rPr lang="zh-CN" altLang="zh-CN" kern="100" dirty="0">
                <a:latin typeface="Calibri" panose="020F0502020204030204" pitchFamily="34" charset="0"/>
                <a:ea typeface="宋体" panose="02010600030101010101" pitchFamily="2" charset="-122"/>
                <a:cs typeface="Times New Roman" panose="02020603050405020304" pitchFamily="18" charset="0"/>
              </a:rPr>
              <a:t>界面友好，愉快的用户体验</a:t>
            </a:r>
            <a:endParaRPr lang="zh-CN" altLang="zh-CN" sz="2400"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tabLst>
                <a:tab pos="266700" algn="l"/>
              </a:tabLst>
            </a:pPr>
            <a:r>
              <a:rPr lang="zh-CN" altLang="zh-CN" kern="100" dirty="0">
                <a:latin typeface="Calibri" panose="020F0502020204030204" pitchFamily="34" charset="0"/>
                <a:ea typeface="宋体" panose="02010600030101010101" pitchFamily="2" charset="-122"/>
                <a:cs typeface="Times New Roman" panose="02020603050405020304" pitchFamily="18" charset="0"/>
              </a:rPr>
              <a:t>检索结果精准快速</a:t>
            </a:r>
            <a:endParaRPr lang="zh-CN" altLang="zh-CN" sz="2400"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tabLst>
                <a:tab pos="266700" algn="l"/>
              </a:tabLst>
            </a:pPr>
            <a:r>
              <a:rPr lang="zh-CN" altLang="zh-CN" kern="100" dirty="0">
                <a:latin typeface="Calibri" panose="020F0502020204030204" pitchFamily="34" charset="0"/>
                <a:ea typeface="宋体" panose="02010600030101010101" pitchFamily="2" charset="-122"/>
                <a:cs typeface="Times New Roman" panose="02020603050405020304" pitchFamily="18" charset="0"/>
              </a:rPr>
              <a:t>多种设备（如手机、平板电脑、台式机）可访问</a:t>
            </a:r>
            <a:r>
              <a:rPr lang="en-US" altLang="zh-CN" kern="100" dirty="0">
                <a:latin typeface="Calibri" panose="020F0502020204030204" pitchFamily="34" charset="0"/>
                <a:ea typeface="宋体" panose="02010600030101010101" pitchFamily="2" charset="-122"/>
                <a:cs typeface="Times New Roman" panose="02020603050405020304" pitchFamily="18" charset="0"/>
              </a:rPr>
              <a:t>CSDL</a:t>
            </a:r>
            <a:endParaRPr lang="zh-CN" altLang="zh-CN" sz="2400"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tabLst>
                <a:tab pos="266700" algn="l"/>
              </a:tabLst>
            </a:pPr>
            <a:r>
              <a:rPr lang="zh-CN" altLang="zh-CN" kern="100" dirty="0">
                <a:latin typeface="Calibri" panose="020F0502020204030204" pitchFamily="34" charset="0"/>
                <a:ea typeface="宋体" panose="02010600030101010101" pitchFamily="2" charset="-122"/>
                <a:cs typeface="Times New Roman" panose="02020603050405020304" pitchFamily="18" charset="0"/>
              </a:rPr>
              <a:t>可显示用户所在的机构名称标签</a:t>
            </a:r>
            <a:endParaRPr lang="zh-CN" altLang="zh-CN" sz="2400"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tabLst>
                <a:tab pos="266700" algn="l"/>
              </a:tabLst>
            </a:pPr>
            <a:r>
              <a:rPr lang="zh-CN" altLang="zh-CN" kern="100" dirty="0">
                <a:latin typeface="Calibri" panose="020F0502020204030204" pitchFamily="34" charset="0"/>
                <a:ea typeface="宋体" panose="02010600030101010101" pitchFamily="2" charset="-122"/>
                <a:cs typeface="Times New Roman" panose="02020603050405020304" pitchFamily="18" charset="0"/>
              </a:rPr>
              <a:t>符合</a:t>
            </a:r>
            <a:r>
              <a:rPr lang="en-US" altLang="zh-CN" kern="100" dirty="0">
                <a:latin typeface="Calibri" panose="020F0502020204030204" pitchFamily="34" charset="0"/>
                <a:ea typeface="宋体" panose="02010600030101010101" pitchFamily="2" charset="-122"/>
                <a:cs typeface="Times New Roman" panose="02020603050405020304" pitchFamily="18" charset="0"/>
              </a:rPr>
              <a:t>ADA</a:t>
            </a:r>
            <a:r>
              <a:rPr lang="zh-CN" altLang="zh-CN" kern="100" dirty="0">
                <a:latin typeface="Calibri" panose="020F0502020204030204" pitchFamily="34" charset="0"/>
                <a:ea typeface="宋体" panose="02010600030101010101" pitchFamily="2" charset="-122"/>
                <a:cs typeface="Times New Roman" panose="02020603050405020304" pitchFamily="18" charset="0"/>
              </a:rPr>
              <a:t>标准</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6" name="文本框 5"/>
          <p:cNvSpPr txBox="1"/>
          <p:nvPr/>
        </p:nvSpPr>
        <p:spPr>
          <a:xfrm>
            <a:off x="161464" y="6111561"/>
            <a:ext cx="5184576" cy="646331"/>
          </a:xfrm>
          <a:prstGeom prst="rect">
            <a:avLst/>
          </a:prstGeom>
          <a:noFill/>
        </p:spPr>
        <p:txBody>
          <a:bodyPr wrap="square" rtlCol="0">
            <a:spAutoFit/>
          </a:bodyPr>
          <a:lstStyle/>
          <a:p>
            <a:r>
              <a:rPr lang="zh-CN" altLang="en-US" b="1" dirty="0" smtClean="0"/>
              <a:t>访问网址</a:t>
            </a:r>
            <a:r>
              <a:rPr lang="zh-CN" altLang="en-US" dirty="0" smtClean="0"/>
              <a:t>：</a:t>
            </a:r>
            <a:r>
              <a:rPr lang="en-US" altLang="zh-CN" dirty="0">
                <a:hlinkClick r:id="rId1"/>
              </a:rPr>
              <a:t>https://www.computer.org/csdl</a:t>
            </a:r>
            <a:r>
              <a:rPr lang="en-US" altLang="zh-CN" dirty="0" smtClean="0">
                <a:hlinkClick r:id="rId1"/>
              </a:rPr>
              <a:t>/</a:t>
            </a:r>
            <a:endParaRPr lang="en-US" altLang="zh-CN" dirty="0" smtClean="0"/>
          </a:p>
          <a:p>
            <a:endParaRPr lang="zh-CN" altLang="en-US" dirty="0"/>
          </a:p>
        </p:txBody>
      </p:sp>
      <p:pic>
        <p:nvPicPr>
          <p:cNvPr id="7" name="图片 6"/>
          <p:cNvPicPr>
            <a:picLocks noChangeAspect="1"/>
          </p:cNvPicPr>
          <p:nvPr/>
        </p:nvPicPr>
        <p:blipFill>
          <a:blip r:embed="rId2"/>
          <a:stretch>
            <a:fillRect/>
          </a:stretch>
        </p:blipFill>
        <p:spPr>
          <a:xfrm>
            <a:off x="11440" y="1549309"/>
            <a:ext cx="9101309" cy="4327963"/>
          </a:xfrm>
          <a:prstGeom prst="rect">
            <a:avLst/>
          </a:prstGeom>
          <a:ln>
            <a:solidFill>
              <a:schemeClr val="bg1">
                <a:lumMod val="65000"/>
              </a:schemeClr>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71500" y="1556792"/>
            <a:ext cx="9144000" cy="4199176"/>
          </a:xfrm>
          <a:prstGeom prst="rect">
            <a:avLst/>
          </a:prstGeom>
        </p:spPr>
      </p:pic>
      <p:sp>
        <p:nvSpPr>
          <p:cNvPr id="7" name="矩形 6"/>
          <p:cNvSpPr/>
          <p:nvPr/>
        </p:nvSpPr>
        <p:spPr>
          <a:xfrm>
            <a:off x="3059832" y="916900"/>
            <a:ext cx="5184576" cy="400110"/>
          </a:xfrm>
          <a:prstGeom prst="rect">
            <a:avLst/>
          </a:prstGeom>
        </p:spPr>
        <p:txBody>
          <a:bodyPr wrap="square">
            <a:spAutoFit/>
          </a:bodyPr>
          <a:lstStyle/>
          <a:p>
            <a:pPr lvl="0">
              <a:defRPr/>
            </a:pPr>
            <a:r>
              <a:rPr lang="en-US" altLang="zh-CN" sz="2000" dirty="0" smtClean="0"/>
              <a:t>1. IEEE CSDL </a:t>
            </a:r>
            <a:r>
              <a:rPr lang="zh-CN" altLang="en-US" sz="2000" dirty="0" smtClean="0"/>
              <a:t>国际站首页</a:t>
            </a:r>
            <a:endParaRPr lang="zh-CN" altLang="en-US" sz="2000" dirty="0"/>
          </a:p>
        </p:txBody>
      </p:sp>
      <p:sp>
        <p:nvSpPr>
          <p:cNvPr id="10" name="圆角矩形 9"/>
          <p:cNvSpPr/>
          <p:nvPr/>
        </p:nvSpPr>
        <p:spPr>
          <a:xfrm>
            <a:off x="179512" y="2194155"/>
            <a:ext cx="4680520" cy="288032"/>
          </a:xfrm>
          <a:prstGeom prst="round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411760" y="2215060"/>
            <a:ext cx="4176464" cy="246221"/>
          </a:xfrm>
          <a:prstGeom prst="rect">
            <a:avLst/>
          </a:prstGeom>
          <a:noFill/>
        </p:spPr>
        <p:txBody>
          <a:bodyPr wrap="square" rtlCol="0">
            <a:spAutoFit/>
          </a:bodyPr>
          <a:lstStyle/>
          <a:p>
            <a:r>
              <a:rPr lang="zh-CN" altLang="en-US" sz="1000" b="1" dirty="0" smtClean="0">
                <a:solidFill>
                  <a:schemeClr val="bg1"/>
                </a:solidFill>
              </a:rPr>
              <a:t>按杂志、期刊、会议录分类浏览</a:t>
            </a:r>
            <a:endParaRPr lang="zh-CN" altLang="en-US" sz="1000" b="1" dirty="0">
              <a:solidFill>
                <a:schemeClr val="bg1"/>
              </a:solidFill>
            </a:endParaRPr>
          </a:p>
        </p:txBody>
      </p:sp>
      <p:sp>
        <p:nvSpPr>
          <p:cNvPr id="13" name="圆角矩形 12"/>
          <p:cNvSpPr/>
          <p:nvPr/>
        </p:nvSpPr>
        <p:spPr>
          <a:xfrm>
            <a:off x="71500" y="3656380"/>
            <a:ext cx="3708412" cy="2267349"/>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295636" y="3658964"/>
            <a:ext cx="2232248" cy="246221"/>
          </a:xfrm>
          <a:prstGeom prst="rect">
            <a:avLst/>
          </a:prstGeom>
          <a:noFill/>
        </p:spPr>
        <p:txBody>
          <a:bodyPr wrap="square" rtlCol="0">
            <a:spAutoFit/>
          </a:bodyPr>
          <a:lstStyle/>
          <a:p>
            <a:r>
              <a:rPr lang="zh-CN" altLang="en-US" sz="1000" b="1" dirty="0" smtClean="0"/>
              <a:t>最新发布的文章</a:t>
            </a:r>
            <a:endParaRPr lang="zh-CN" altLang="en-US" sz="1000" b="1" dirty="0"/>
          </a:p>
        </p:txBody>
      </p:sp>
      <p:sp>
        <p:nvSpPr>
          <p:cNvPr id="15" name="圆角矩形 14"/>
          <p:cNvSpPr/>
          <p:nvPr/>
        </p:nvSpPr>
        <p:spPr>
          <a:xfrm>
            <a:off x="6156176" y="5491799"/>
            <a:ext cx="3168352" cy="313466"/>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524328" y="5276533"/>
            <a:ext cx="2088232" cy="246221"/>
          </a:xfrm>
          <a:prstGeom prst="rect">
            <a:avLst/>
          </a:prstGeom>
          <a:noFill/>
        </p:spPr>
        <p:txBody>
          <a:bodyPr wrap="square" rtlCol="0">
            <a:spAutoFit/>
          </a:bodyPr>
          <a:lstStyle/>
          <a:p>
            <a:r>
              <a:rPr lang="zh-CN" altLang="en-US" sz="1000" b="1" dirty="0" smtClean="0"/>
              <a:t>热门的检索字段</a:t>
            </a:r>
            <a:endParaRPr lang="zh-CN" altLang="en-US" sz="10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1356459"/>
            <a:ext cx="9144000" cy="4145082"/>
          </a:xfrm>
          <a:prstGeom prst="rect">
            <a:avLst/>
          </a:prstGeom>
        </p:spPr>
      </p:pic>
      <p:sp>
        <p:nvSpPr>
          <p:cNvPr id="3" name="文本框 2"/>
          <p:cNvSpPr txBox="1"/>
          <p:nvPr/>
        </p:nvSpPr>
        <p:spPr>
          <a:xfrm>
            <a:off x="2267744" y="836712"/>
            <a:ext cx="4392488" cy="400110"/>
          </a:xfrm>
          <a:prstGeom prst="rect">
            <a:avLst/>
          </a:prstGeom>
          <a:noFill/>
        </p:spPr>
        <p:txBody>
          <a:bodyPr wrap="square" rtlCol="0">
            <a:spAutoFit/>
          </a:bodyPr>
          <a:lstStyle/>
          <a:p>
            <a:r>
              <a:rPr lang="en-US" altLang="zh-CN" sz="2000" dirty="0" smtClean="0"/>
              <a:t>2. </a:t>
            </a:r>
            <a:r>
              <a:rPr lang="zh-CN" altLang="en-US" sz="2000" dirty="0" smtClean="0"/>
              <a:t>按杂志、期刊进行分类浏览</a:t>
            </a:r>
            <a:endParaRPr lang="zh-CN" altLang="en-US" sz="2000" dirty="0"/>
          </a:p>
        </p:txBody>
      </p:sp>
      <p:sp>
        <p:nvSpPr>
          <p:cNvPr id="4" name="圆角矩形 3"/>
          <p:cNvSpPr/>
          <p:nvPr/>
        </p:nvSpPr>
        <p:spPr>
          <a:xfrm>
            <a:off x="683568" y="2708920"/>
            <a:ext cx="2232248"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547664" y="2719953"/>
            <a:ext cx="1512168" cy="246221"/>
          </a:xfrm>
          <a:prstGeom prst="rect">
            <a:avLst/>
          </a:prstGeom>
          <a:noFill/>
        </p:spPr>
        <p:txBody>
          <a:bodyPr wrap="square" rtlCol="0">
            <a:spAutoFit/>
          </a:bodyPr>
          <a:lstStyle/>
          <a:p>
            <a:r>
              <a:rPr lang="zh-CN" altLang="en-US" sz="1000" b="1" dirty="0" smtClean="0"/>
              <a:t>浏览或者整本下载</a:t>
            </a:r>
            <a:endParaRPr lang="zh-CN" altLang="en-US" sz="1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53042" y="683403"/>
            <a:ext cx="4392488" cy="400110"/>
          </a:xfrm>
          <a:prstGeom prst="rect">
            <a:avLst/>
          </a:prstGeom>
          <a:noFill/>
        </p:spPr>
        <p:txBody>
          <a:bodyPr wrap="square" rtlCol="0">
            <a:spAutoFit/>
          </a:bodyPr>
          <a:lstStyle/>
          <a:p>
            <a:r>
              <a:rPr lang="en-US" altLang="zh-CN" sz="2000" dirty="0" smtClean="0"/>
              <a:t>3. </a:t>
            </a:r>
            <a:r>
              <a:rPr lang="zh-CN" altLang="en-US" sz="2000" dirty="0" smtClean="0"/>
              <a:t>进入期刊</a:t>
            </a:r>
            <a:r>
              <a:rPr lang="en-US" altLang="zh-CN" sz="2000" dirty="0" smtClean="0"/>
              <a:t>/</a:t>
            </a:r>
            <a:r>
              <a:rPr lang="zh-CN" altLang="en-US" sz="2000" dirty="0" smtClean="0"/>
              <a:t>杂志主页</a:t>
            </a:r>
            <a:endParaRPr lang="zh-CN" altLang="en-US" sz="2000" dirty="0"/>
          </a:p>
        </p:txBody>
      </p:sp>
      <p:pic>
        <p:nvPicPr>
          <p:cNvPr id="3" name="图片 2"/>
          <p:cNvPicPr>
            <a:picLocks noChangeAspect="1"/>
          </p:cNvPicPr>
          <p:nvPr/>
        </p:nvPicPr>
        <p:blipFill>
          <a:blip r:embed="rId1"/>
          <a:stretch>
            <a:fillRect/>
          </a:stretch>
        </p:blipFill>
        <p:spPr>
          <a:xfrm>
            <a:off x="-36512" y="1134036"/>
            <a:ext cx="9144000" cy="4588023"/>
          </a:xfrm>
          <a:prstGeom prst="rect">
            <a:avLst/>
          </a:prstGeom>
        </p:spPr>
      </p:pic>
      <p:pic>
        <p:nvPicPr>
          <p:cNvPr id="4" name="图片 3"/>
          <p:cNvPicPr>
            <a:picLocks noChangeAspect="1"/>
          </p:cNvPicPr>
          <p:nvPr/>
        </p:nvPicPr>
        <p:blipFill>
          <a:blip r:embed="rId2"/>
          <a:stretch>
            <a:fillRect/>
          </a:stretch>
        </p:blipFill>
        <p:spPr>
          <a:xfrm>
            <a:off x="2627784" y="1772816"/>
            <a:ext cx="4120382" cy="1970916"/>
          </a:xfrm>
          <a:prstGeom prst="rect">
            <a:avLst/>
          </a:prstGeom>
          <a:ln>
            <a:solidFill>
              <a:srgbClr val="C00000"/>
            </a:solidFill>
          </a:ln>
        </p:spPr>
      </p:pic>
      <p:sp>
        <p:nvSpPr>
          <p:cNvPr id="7" name="文本框 6"/>
          <p:cNvSpPr txBox="1"/>
          <p:nvPr/>
        </p:nvSpPr>
        <p:spPr>
          <a:xfrm>
            <a:off x="1557262" y="2282969"/>
            <a:ext cx="1005403" cy="338554"/>
          </a:xfrm>
          <a:prstGeom prst="rect">
            <a:avLst/>
          </a:prstGeom>
          <a:noFill/>
        </p:spPr>
        <p:txBody>
          <a:bodyPr wrap="none" rtlCol="0">
            <a:spAutoFit/>
          </a:bodyPr>
          <a:lstStyle/>
          <a:p>
            <a:r>
              <a:rPr lang="zh-CN" altLang="en-US" sz="1600" b="1" dirty="0" smtClean="0">
                <a:solidFill>
                  <a:srgbClr val="FF0000"/>
                </a:solidFill>
              </a:rPr>
              <a:t>最新一期</a:t>
            </a:r>
            <a:endParaRPr lang="zh-CN" altLang="en-US" sz="1600" b="1" dirty="0">
              <a:solidFill>
                <a:srgbClr val="FF0000"/>
              </a:solidFill>
            </a:endParaRPr>
          </a:p>
        </p:txBody>
      </p:sp>
      <p:pic>
        <p:nvPicPr>
          <p:cNvPr id="8" name="图片 7"/>
          <p:cNvPicPr>
            <a:picLocks noChangeAspect="1"/>
          </p:cNvPicPr>
          <p:nvPr/>
        </p:nvPicPr>
        <p:blipFill>
          <a:blip r:embed="rId3"/>
          <a:stretch>
            <a:fillRect/>
          </a:stretch>
        </p:blipFill>
        <p:spPr>
          <a:xfrm>
            <a:off x="2953042" y="4077072"/>
            <a:ext cx="4030004" cy="2160240"/>
          </a:xfrm>
          <a:prstGeom prst="rect">
            <a:avLst/>
          </a:prstGeom>
          <a:ln>
            <a:solidFill>
              <a:srgbClr val="C00000"/>
            </a:solidFill>
          </a:ln>
        </p:spPr>
      </p:pic>
      <p:cxnSp>
        <p:nvCxnSpPr>
          <p:cNvPr id="12" name="直接连接符 11"/>
          <p:cNvCxnSpPr/>
          <p:nvPr/>
        </p:nvCxnSpPr>
        <p:spPr>
          <a:xfrm>
            <a:off x="827584" y="1340768"/>
            <a:ext cx="0" cy="1296144"/>
          </a:xfrm>
          <a:prstGeom prst="line">
            <a:avLst/>
          </a:prstGeom>
          <a:ln w="31750"/>
        </p:spPr>
        <p:style>
          <a:lnRef idx="1">
            <a:schemeClr val="accent2"/>
          </a:lnRef>
          <a:fillRef idx="0">
            <a:schemeClr val="accent2"/>
          </a:fillRef>
          <a:effectRef idx="0">
            <a:schemeClr val="accent2"/>
          </a:effectRef>
          <a:fontRef idx="minor">
            <a:schemeClr val="tx1"/>
          </a:fontRef>
        </p:style>
      </p:cxnSp>
      <p:cxnSp>
        <p:nvCxnSpPr>
          <p:cNvPr id="14" name="直接箭头连接符 13"/>
          <p:cNvCxnSpPr/>
          <p:nvPr/>
        </p:nvCxnSpPr>
        <p:spPr>
          <a:xfrm>
            <a:off x="827584" y="2636912"/>
            <a:ext cx="1800200"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7" name="直接连接符 16"/>
          <p:cNvCxnSpPr/>
          <p:nvPr/>
        </p:nvCxnSpPr>
        <p:spPr>
          <a:xfrm>
            <a:off x="1259632" y="1340768"/>
            <a:ext cx="0" cy="3888432"/>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9" name="直接箭头连接符 18"/>
          <p:cNvCxnSpPr/>
          <p:nvPr/>
        </p:nvCxnSpPr>
        <p:spPr>
          <a:xfrm>
            <a:off x="1259632" y="5229200"/>
            <a:ext cx="1693410"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0" name="文本框 19"/>
          <p:cNvSpPr txBox="1"/>
          <p:nvPr/>
        </p:nvSpPr>
        <p:spPr>
          <a:xfrm>
            <a:off x="1450584" y="4908054"/>
            <a:ext cx="1656184" cy="338554"/>
          </a:xfrm>
          <a:prstGeom prst="rect">
            <a:avLst/>
          </a:prstGeom>
          <a:noFill/>
        </p:spPr>
        <p:txBody>
          <a:bodyPr wrap="square" rtlCol="0">
            <a:spAutoFit/>
          </a:bodyPr>
          <a:lstStyle/>
          <a:p>
            <a:r>
              <a:rPr lang="zh-CN" altLang="en-US" sz="1600" b="1" dirty="0" smtClean="0">
                <a:solidFill>
                  <a:srgbClr val="FF0000"/>
                </a:solidFill>
              </a:rPr>
              <a:t>以往的刊次</a:t>
            </a:r>
            <a:endParaRPr lang="zh-CN" altLang="en-US" sz="1600" b="1" dirty="0">
              <a:solidFill>
                <a:srgbClr val="FF0000"/>
              </a:solidFill>
            </a:endParaRPr>
          </a:p>
        </p:txBody>
      </p:sp>
      <p:sp>
        <p:nvSpPr>
          <p:cNvPr id="5" name="矩形 4"/>
          <p:cNvSpPr/>
          <p:nvPr/>
        </p:nvSpPr>
        <p:spPr>
          <a:xfrm>
            <a:off x="367916" y="1052735"/>
            <a:ext cx="6480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070516" y="1077724"/>
            <a:ext cx="6480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63888" y="764704"/>
            <a:ext cx="3038011" cy="400110"/>
          </a:xfrm>
          <a:prstGeom prst="rect">
            <a:avLst/>
          </a:prstGeom>
        </p:spPr>
        <p:txBody>
          <a:bodyPr wrap="none">
            <a:spAutoFit/>
          </a:bodyPr>
          <a:lstStyle/>
          <a:p>
            <a:r>
              <a:rPr lang="en-US" altLang="zh-CN" sz="2000" dirty="0" smtClean="0"/>
              <a:t>4</a:t>
            </a:r>
            <a:r>
              <a:rPr lang="en-US" altLang="zh-CN" sz="2000" dirty="0"/>
              <a:t>.</a:t>
            </a:r>
            <a:r>
              <a:rPr lang="en-US" altLang="zh-CN" sz="2000" dirty="0" smtClean="0"/>
              <a:t> </a:t>
            </a:r>
            <a:r>
              <a:rPr lang="zh-CN" altLang="en-US" sz="2000" dirty="0" smtClean="0"/>
              <a:t>按会议录类型进行浏览</a:t>
            </a:r>
            <a:endParaRPr lang="zh-CN" altLang="en-US" sz="2000" dirty="0"/>
          </a:p>
        </p:txBody>
      </p:sp>
      <p:pic>
        <p:nvPicPr>
          <p:cNvPr id="3" name="图片 2"/>
          <p:cNvPicPr>
            <a:picLocks noChangeAspect="1"/>
          </p:cNvPicPr>
          <p:nvPr/>
        </p:nvPicPr>
        <p:blipFill>
          <a:blip r:embed="rId1"/>
          <a:stretch>
            <a:fillRect/>
          </a:stretch>
        </p:blipFill>
        <p:spPr>
          <a:xfrm>
            <a:off x="467544" y="1268760"/>
            <a:ext cx="8185571" cy="4254719"/>
          </a:xfrm>
          <a:prstGeom prst="rect">
            <a:avLst/>
          </a:prstGeom>
        </p:spPr>
      </p:pic>
      <p:sp>
        <p:nvSpPr>
          <p:cNvPr id="4" name="矩形 3"/>
          <p:cNvSpPr/>
          <p:nvPr/>
        </p:nvSpPr>
        <p:spPr>
          <a:xfrm>
            <a:off x="467544" y="1844824"/>
            <a:ext cx="1008112" cy="36786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99592" y="3501008"/>
            <a:ext cx="1274708" cy="276999"/>
          </a:xfrm>
          <a:prstGeom prst="rect">
            <a:avLst/>
          </a:prstGeom>
          <a:noFill/>
        </p:spPr>
        <p:txBody>
          <a:bodyPr wrap="none" rtlCol="0">
            <a:spAutoFit/>
          </a:bodyPr>
          <a:lstStyle/>
          <a:p>
            <a:r>
              <a:rPr lang="zh-CN" altLang="en-US" sz="1200" b="1" dirty="0" smtClean="0"/>
              <a:t>会议列表</a:t>
            </a:r>
            <a:r>
              <a:rPr lang="en-US" altLang="zh-CN" sz="1200" b="1" dirty="0" smtClean="0"/>
              <a:t>—</a:t>
            </a:r>
            <a:r>
              <a:rPr lang="zh-CN" altLang="en-US" sz="1200" b="1" dirty="0" smtClean="0"/>
              <a:t>简称</a:t>
            </a:r>
            <a:endParaRPr lang="zh-CN" altLang="en-US" sz="1200" b="1" dirty="0"/>
          </a:p>
        </p:txBody>
      </p:sp>
      <p:sp>
        <p:nvSpPr>
          <p:cNvPr id="7" name="矩形 6"/>
          <p:cNvSpPr/>
          <p:nvPr/>
        </p:nvSpPr>
        <p:spPr>
          <a:xfrm>
            <a:off x="6228184" y="1340767"/>
            <a:ext cx="2448272" cy="216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7452320" y="1351656"/>
            <a:ext cx="1944216" cy="246221"/>
          </a:xfrm>
          <a:prstGeom prst="rect">
            <a:avLst/>
          </a:prstGeom>
          <a:noFill/>
        </p:spPr>
        <p:txBody>
          <a:bodyPr wrap="square" rtlCol="0">
            <a:spAutoFit/>
          </a:bodyPr>
          <a:lstStyle/>
          <a:p>
            <a:r>
              <a:rPr lang="zh-CN" altLang="en-US" sz="1000" b="1" dirty="0" smtClean="0"/>
              <a:t>会议检索</a:t>
            </a:r>
            <a:endParaRPr lang="zh-CN" altLang="en-US" sz="1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87624" y="1035427"/>
            <a:ext cx="6946132" cy="553998"/>
          </a:xfrm>
          <a:prstGeom prst="rect">
            <a:avLst/>
          </a:prstGeom>
        </p:spPr>
        <p:txBody>
          <a:bodyPr wrap="none">
            <a:spAutoFit/>
          </a:bodyPr>
          <a:lstStyle/>
          <a:p>
            <a:r>
              <a:rPr lang="en-US" altLang="zh-CN" dirty="0" smtClean="0"/>
              <a:t>5.  </a:t>
            </a:r>
            <a:r>
              <a:rPr lang="zh-CN" altLang="en-US" dirty="0" smtClean="0"/>
              <a:t>快速检索：</a:t>
            </a:r>
            <a:r>
              <a:rPr lang="zh-CN" altLang="en-US" dirty="0"/>
              <a:t>检索栏可输入作者姓名、会议录标题或简称和</a:t>
            </a:r>
            <a:r>
              <a:rPr lang="en-US" altLang="zh-CN" dirty="0"/>
              <a:t>DOI</a:t>
            </a:r>
            <a:r>
              <a:rPr lang="zh-CN" altLang="en-US" dirty="0" smtClean="0"/>
              <a:t>号</a:t>
            </a:r>
            <a:endParaRPr lang="en-US" altLang="zh-CN" dirty="0" smtClean="0"/>
          </a:p>
          <a:p>
            <a:pPr algn="ctr"/>
            <a:endParaRPr lang="en-US" altLang="zh-CN" sz="1200" b="1" dirty="0" smtClean="0"/>
          </a:p>
        </p:txBody>
      </p:sp>
      <p:pic>
        <p:nvPicPr>
          <p:cNvPr id="3" name="图片 2"/>
          <p:cNvPicPr>
            <a:picLocks noChangeAspect="1"/>
          </p:cNvPicPr>
          <p:nvPr/>
        </p:nvPicPr>
        <p:blipFill>
          <a:blip r:embed="rId1"/>
          <a:stretch>
            <a:fillRect/>
          </a:stretch>
        </p:blipFill>
        <p:spPr>
          <a:xfrm>
            <a:off x="-2" y="2507994"/>
            <a:ext cx="9144000" cy="3016831"/>
          </a:xfrm>
          <a:prstGeom prst="rect">
            <a:avLst/>
          </a:prstGeom>
        </p:spPr>
      </p:pic>
      <p:sp>
        <p:nvSpPr>
          <p:cNvPr id="4" name="矩形 3"/>
          <p:cNvSpPr/>
          <p:nvPr/>
        </p:nvSpPr>
        <p:spPr>
          <a:xfrm>
            <a:off x="59496" y="3068960"/>
            <a:ext cx="5687616" cy="3031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622859" y="3097414"/>
            <a:ext cx="1898277" cy="246221"/>
          </a:xfrm>
          <a:prstGeom prst="rect">
            <a:avLst/>
          </a:prstGeom>
          <a:noFill/>
        </p:spPr>
        <p:txBody>
          <a:bodyPr wrap="square" rtlCol="0">
            <a:spAutoFit/>
          </a:bodyPr>
          <a:lstStyle/>
          <a:p>
            <a:r>
              <a:rPr lang="zh-CN" altLang="en-US" sz="1000" b="1" dirty="0" smtClean="0"/>
              <a:t>快速检索框</a:t>
            </a:r>
            <a:endParaRPr lang="zh-CN" altLang="en-US" sz="1000" b="1" dirty="0"/>
          </a:p>
        </p:txBody>
      </p:sp>
      <p:sp>
        <p:nvSpPr>
          <p:cNvPr id="6" name="文本框 5"/>
          <p:cNvSpPr txBox="1"/>
          <p:nvPr/>
        </p:nvSpPr>
        <p:spPr>
          <a:xfrm>
            <a:off x="755576" y="1817877"/>
            <a:ext cx="6984776" cy="461665"/>
          </a:xfrm>
          <a:prstGeom prst="rect">
            <a:avLst/>
          </a:prstGeom>
          <a:noFill/>
        </p:spPr>
        <p:txBody>
          <a:bodyPr wrap="square" rtlCol="0">
            <a:spAutoFit/>
          </a:bodyPr>
          <a:lstStyle/>
          <a:p>
            <a:r>
              <a:rPr lang="zh-CN" altLang="en-US" sz="1200" dirty="0" smtClean="0"/>
              <a:t>以“</a:t>
            </a:r>
            <a:r>
              <a:rPr lang="en-US" altLang="zh-CN" sz="1200" dirty="0"/>
              <a:t>cybersecurity</a:t>
            </a:r>
            <a:r>
              <a:rPr lang="zh-CN" altLang="en-US" sz="1200" dirty="0" smtClean="0"/>
              <a:t>”</a:t>
            </a:r>
            <a:r>
              <a:rPr lang="en-US" altLang="zh-CN" sz="1200" dirty="0" smtClean="0"/>
              <a:t> </a:t>
            </a:r>
            <a:r>
              <a:rPr lang="zh-CN" altLang="en-US" sz="1200" dirty="0" smtClean="0"/>
              <a:t>为关键字在“</a:t>
            </a:r>
            <a:r>
              <a:rPr lang="en-US" altLang="zh-CN" sz="1200" dirty="0"/>
              <a:t>ALL</a:t>
            </a:r>
            <a:r>
              <a:rPr lang="zh-CN" altLang="en-US" sz="1200" dirty="0" smtClean="0"/>
              <a:t>”</a:t>
            </a:r>
            <a:r>
              <a:rPr lang="en-US" altLang="zh-CN" sz="1200" dirty="0" smtClean="0"/>
              <a:t> </a:t>
            </a:r>
            <a:r>
              <a:rPr lang="zh-CN" altLang="en-US" sz="1200" dirty="0" smtClean="0"/>
              <a:t>中</a:t>
            </a:r>
            <a:r>
              <a:rPr lang="zh-CN" altLang="en-US" sz="1200" dirty="0"/>
              <a:t>快速检索，各页面均有快速检索框</a:t>
            </a:r>
            <a:endParaRPr lang="zh-CN" altLang="en-US" sz="1200" dirty="0"/>
          </a:p>
          <a:p>
            <a:endParaRPr lang="zh-CN" alt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1449969"/>
            <a:ext cx="9144000" cy="4745830"/>
          </a:xfrm>
          <a:prstGeom prst="rect">
            <a:avLst/>
          </a:prstGeom>
        </p:spPr>
      </p:pic>
      <p:sp>
        <p:nvSpPr>
          <p:cNvPr id="3" name="矩形 2"/>
          <p:cNvSpPr/>
          <p:nvPr/>
        </p:nvSpPr>
        <p:spPr>
          <a:xfrm>
            <a:off x="1934059" y="765724"/>
            <a:ext cx="7209941" cy="369332"/>
          </a:xfrm>
          <a:prstGeom prst="rect">
            <a:avLst/>
          </a:prstGeom>
        </p:spPr>
        <p:txBody>
          <a:bodyPr wrap="square">
            <a:spAutoFit/>
          </a:bodyPr>
          <a:lstStyle/>
          <a:p>
            <a:r>
              <a:rPr lang="en-US" altLang="zh-CN" dirty="0" smtClean="0"/>
              <a:t>6. </a:t>
            </a:r>
            <a:r>
              <a:rPr lang="zh-CN" altLang="en-US" dirty="0" smtClean="0"/>
              <a:t>检索结果页面：</a:t>
            </a:r>
            <a:r>
              <a:rPr lang="zh-CN" altLang="zh-CN" dirty="0" smtClean="0"/>
              <a:t>显示</a:t>
            </a:r>
            <a:r>
              <a:rPr lang="zh-CN" altLang="zh-CN" dirty="0"/>
              <a:t>更多筛选项并可预览摘要</a:t>
            </a:r>
            <a:endParaRPr lang="zh-CN" altLang="en-US" dirty="0"/>
          </a:p>
        </p:txBody>
      </p:sp>
      <p:sp>
        <p:nvSpPr>
          <p:cNvPr id="4" name="圆角矩形 3"/>
          <p:cNvSpPr/>
          <p:nvPr/>
        </p:nvSpPr>
        <p:spPr>
          <a:xfrm>
            <a:off x="36608" y="1863552"/>
            <a:ext cx="3947321" cy="2414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645102" y="1863552"/>
            <a:ext cx="1338828" cy="246221"/>
          </a:xfrm>
          <a:prstGeom prst="rect">
            <a:avLst/>
          </a:prstGeom>
          <a:noFill/>
        </p:spPr>
        <p:txBody>
          <a:bodyPr wrap="none" rtlCol="0">
            <a:spAutoFit/>
          </a:bodyPr>
          <a:lstStyle/>
          <a:p>
            <a:r>
              <a:rPr lang="zh-CN" altLang="en-US" sz="1000" b="1" dirty="0" smtClean="0"/>
              <a:t>检索结果及显示数量</a:t>
            </a:r>
            <a:endParaRPr lang="zh-CN" altLang="en-US" sz="1000" b="1" dirty="0"/>
          </a:p>
        </p:txBody>
      </p:sp>
      <p:sp>
        <p:nvSpPr>
          <p:cNvPr id="9" name="矩形 8"/>
          <p:cNvSpPr/>
          <p:nvPr/>
        </p:nvSpPr>
        <p:spPr>
          <a:xfrm>
            <a:off x="2841677" y="4327259"/>
            <a:ext cx="50405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肘形连接符 10"/>
          <p:cNvCxnSpPr/>
          <p:nvPr/>
        </p:nvCxnSpPr>
        <p:spPr>
          <a:xfrm>
            <a:off x="3324296" y="4388921"/>
            <a:ext cx="1053118" cy="72008"/>
          </a:xfrm>
          <a:prstGeom prst="bentConnector3">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355976" y="4352269"/>
            <a:ext cx="697627" cy="246221"/>
          </a:xfrm>
          <a:prstGeom prst="rect">
            <a:avLst/>
          </a:prstGeom>
          <a:noFill/>
        </p:spPr>
        <p:txBody>
          <a:bodyPr wrap="none" rtlCol="0">
            <a:spAutoFit/>
          </a:bodyPr>
          <a:lstStyle/>
          <a:p>
            <a:r>
              <a:rPr lang="zh-CN" altLang="en-US" sz="1000" b="1" dirty="0" smtClean="0"/>
              <a:t>显示摘要</a:t>
            </a:r>
            <a:endParaRPr lang="zh-CN" altLang="en-US" sz="1000" b="1" dirty="0"/>
          </a:p>
        </p:txBody>
      </p:sp>
      <p:sp>
        <p:nvSpPr>
          <p:cNvPr id="14" name="矩形 13"/>
          <p:cNvSpPr/>
          <p:nvPr/>
        </p:nvSpPr>
        <p:spPr>
          <a:xfrm>
            <a:off x="2862856" y="2211908"/>
            <a:ext cx="50405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箭头连接符 17"/>
          <p:cNvCxnSpPr/>
          <p:nvPr/>
        </p:nvCxnSpPr>
        <p:spPr>
          <a:xfrm>
            <a:off x="3409805" y="2283916"/>
            <a:ext cx="4410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3780948" y="2177659"/>
            <a:ext cx="2491388" cy="246221"/>
          </a:xfrm>
          <a:prstGeom prst="rect">
            <a:avLst/>
          </a:prstGeom>
          <a:noFill/>
        </p:spPr>
        <p:txBody>
          <a:bodyPr wrap="none" rtlCol="0">
            <a:spAutoFit/>
          </a:bodyPr>
          <a:lstStyle/>
          <a:p>
            <a:r>
              <a:rPr lang="zh-CN" altLang="en-US" sz="1000" b="1" dirty="0" smtClean="0">
                <a:latin typeface="+mn-ea"/>
              </a:rPr>
              <a:t>导出选中的</a:t>
            </a:r>
            <a:r>
              <a:rPr lang="zh-CN" altLang="en-US" sz="1000" b="1" smtClean="0">
                <a:latin typeface="+mn-ea"/>
              </a:rPr>
              <a:t>检索结果基本信息，</a:t>
            </a:r>
            <a:r>
              <a:rPr lang="en-US" altLang="zh-CN" sz="1000" b="1" dirty="0" smtClean="0">
                <a:latin typeface="+mn-ea"/>
              </a:rPr>
              <a:t>CSV</a:t>
            </a:r>
            <a:r>
              <a:rPr lang="zh-CN" altLang="en-US" sz="1000" b="1" dirty="0" smtClean="0">
                <a:latin typeface="+mn-ea"/>
              </a:rPr>
              <a:t>格式</a:t>
            </a:r>
            <a:endParaRPr lang="zh-CN" altLang="en-US" sz="1000" b="1" dirty="0">
              <a:latin typeface="+mn-ea"/>
            </a:endParaRPr>
          </a:p>
        </p:txBody>
      </p:sp>
      <p:sp>
        <p:nvSpPr>
          <p:cNvPr id="20" name="矩形 19"/>
          <p:cNvSpPr/>
          <p:nvPr/>
        </p:nvSpPr>
        <p:spPr>
          <a:xfrm>
            <a:off x="107504" y="2104976"/>
            <a:ext cx="2446590" cy="40603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120122" y="3140968"/>
            <a:ext cx="1394513" cy="307777"/>
          </a:xfrm>
          <a:prstGeom prst="rect">
            <a:avLst/>
          </a:prstGeom>
          <a:noFill/>
        </p:spPr>
        <p:txBody>
          <a:bodyPr wrap="square" rtlCol="0">
            <a:spAutoFit/>
          </a:bodyPr>
          <a:lstStyle/>
          <a:p>
            <a:r>
              <a:rPr lang="zh-CN" altLang="en-US" sz="1400" b="1" dirty="0" smtClean="0"/>
              <a:t>二次检索区</a:t>
            </a:r>
            <a:endParaRPr lang="zh-CN" altLang="en-US" sz="1400" b="1" dirty="0"/>
          </a:p>
        </p:txBody>
      </p:sp>
      <p:sp>
        <p:nvSpPr>
          <p:cNvPr id="23" name="圆角矩形 22"/>
          <p:cNvSpPr/>
          <p:nvPr/>
        </p:nvSpPr>
        <p:spPr>
          <a:xfrm>
            <a:off x="107504" y="2177659"/>
            <a:ext cx="2304256" cy="246221"/>
          </a:xfrm>
          <a:prstGeom prst="roundRect">
            <a:avLst/>
          </a:prstGeom>
          <a:noFill/>
          <a:ln>
            <a:solidFill>
              <a:srgbClr val="FAC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47664" y="980728"/>
            <a:ext cx="6552728" cy="369332"/>
          </a:xfrm>
          <a:prstGeom prst="rect">
            <a:avLst/>
          </a:prstGeom>
        </p:spPr>
        <p:txBody>
          <a:bodyPr wrap="square">
            <a:spAutoFit/>
          </a:bodyPr>
          <a:lstStyle/>
          <a:p>
            <a:r>
              <a:rPr lang="en-US" altLang="zh-CN" b="1" dirty="0" smtClean="0">
                <a:ea typeface="宋体" panose="02010600030101010101" pitchFamily="2" charset="-122"/>
                <a:cs typeface="宋体" panose="02010600030101010101" pitchFamily="2" charset="-122"/>
              </a:rPr>
              <a:t>7. </a:t>
            </a:r>
            <a:r>
              <a:rPr lang="zh-CN" altLang="zh-CN" b="1" dirty="0" smtClean="0">
                <a:ea typeface="宋体" panose="02010600030101010101" pitchFamily="2" charset="-122"/>
                <a:cs typeface="宋体" panose="02010600030101010101" pitchFamily="2" charset="-122"/>
              </a:rPr>
              <a:t>在一</a:t>
            </a:r>
            <a:r>
              <a:rPr lang="zh-CN" altLang="zh-CN" b="1" dirty="0">
                <a:ea typeface="宋体" panose="02010600030101010101" pitchFamily="2" charset="-122"/>
                <a:cs typeface="宋体" panose="02010600030101010101" pitchFamily="2" charset="-122"/>
              </a:rPr>
              <a:t>次检索结果中输入检索词进行再次</a:t>
            </a:r>
            <a:r>
              <a:rPr lang="zh-CN" altLang="zh-CN" b="1" dirty="0" smtClean="0">
                <a:ea typeface="宋体" panose="02010600030101010101" pitchFamily="2" charset="-122"/>
                <a:cs typeface="宋体" panose="02010600030101010101" pitchFamily="2" charset="-122"/>
              </a:rPr>
              <a:t>检索</a:t>
            </a:r>
            <a:r>
              <a:rPr lang="zh-CN" altLang="en-US" b="1" dirty="0" smtClean="0">
                <a:ea typeface="宋体" panose="02010600030101010101" pitchFamily="2" charset="-122"/>
                <a:cs typeface="宋体" panose="02010600030101010101" pitchFamily="2" charset="-122"/>
              </a:rPr>
              <a:t>，精简检索结果</a:t>
            </a:r>
            <a:endParaRPr lang="zh-CN" altLang="en-US" dirty="0"/>
          </a:p>
        </p:txBody>
      </p:sp>
      <p:pic>
        <p:nvPicPr>
          <p:cNvPr id="6" name="图片 5"/>
          <p:cNvPicPr>
            <a:picLocks noChangeAspect="1"/>
          </p:cNvPicPr>
          <p:nvPr/>
        </p:nvPicPr>
        <p:blipFill>
          <a:blip r:embed="rId1"/>
          <a:stretch>
            <a:fillRect/>
          </a:stretch>
        </p:blipFill>
        <p:spPr>
          <a:xfrm>
            <a:off x="0" y="2313907"/>
            <a:ext cx="9144000" cy="3815341"/>
          </a:xfrm>
          <a:prstGeom prst="rect">
            <a:avLst/>
          </a:prstGeom>
        </p:spPr>
      </p:pic>
      <p:sp>
        <p:nvSpPr>
          <p:cNvPr id="4" name="矩形 3"/>
          <p:cNvSpPr/>
          <p:nvPr/>
        </p:nvSpPr>
        <p:spPr>
          <a:xfrm>
            <a:off x="0" y="2523272"/>
            <a:ext cx="2244760" cy="4736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835696" y="1556792"/>
            <a:ext cx="6696744" cy="276999"/>
          </a:xfrm>
          <a:prstGeom prst="rect">
            <a:avLst/>
          </a:prstGeom>
          <a:noFill/>
        </p:spPr>
        <p:txBody>
          <a:bodyPr wrap="square" rtlCol="0">
            <a:spAutoFit/>
          </a:bodyPr>
          <a:lstStyle/>
          <a:p>
            <a:r>
              <a:rPr lang="zh-CN" altLang="en-US" sz="1200" i="1" dirty="0" smtClean="0"/>
              <a:t>比如，在二次检索区输入“</a:t>
            </a:r>
            <a:r>
              <a:rPr lang="en-US" altLang="zh-CN" sz="1200" i="1" dirty="0" smtClean="0"/>
              <a:t>cloud</a:t>
            </a:r>
            <a:r>
              <a:rPr lang="zh-CN" altLang="en-US" sz="1200" i="1" dirty="0" smtClean="0"/>
              <a:t>”，文献类型选“</a:t>
            </a:r>
            <a:r>
              <a:rPr lang="en-US" altLang="zh-CN" sz="1200" i="1" dirty="0" smtClean="0"/>
              <a:t>Magazine </a:t>
            </a:r>
            <a:r>
              <a:rPr lang="zh-CN" altLang="en-US" sz="1200" i="1" dirty="0" smtClean="0"/>
              <a:t>”得出自己所需的精简结果</a:t>
            </a:r>
            <a:endParaRPr lang="zh-CN" altLang="en-US" sz="1200" i="1" dirty="0"/>
          </a:p>
        </p:txBody>
      </p:sp>
      <p:sp>
        <p:nvSpPr>
          <p:cNvPr id="13" name="文本框 12"/>
          <p:cNvSpPr txBox="1"/>
          <p:nvPr/>
        </p:nvSpPr>
        <p:spPr>
          <a:xfrm>
            <a:off x="2447637" y="2547487"/>
            <a:ext cx="4752782" cy="338554"/>
          </a:xfrm>
          <a:prstGeom prst="rect">
            <a:avLst/>
          </a:prstGeom>
          <a:noFill/>
        </p:spPr>
        <p:txBody>
          <a:bodyPr wrap="square" rtlCol="0">
            <a:spAutoFit/>
          </a:bodyPr>
          <a:lstStyle/>
          <a:p>
            <a:r>
              <a:rPr lang="zh-CN" altLang="en-US" sz="1600" b="1" dirty="0" smtClean="0"/>
              <a:t>检索条件显示区，选择点击“</a:t>
            </a:r>
            <a:r>
              <a:rPr lang="en-US" altLang="zh-CN" sz="1600" b="1" dirty="0"/>
              <a:t>x</a:t>
            </a:r>
            <a:r>
              <a:rPr lang="zh-CN" altLang="en-US" sz="1600" b="1" dirty="0" smtClean="0"/>
              <a:t>”</a:t>
            </a:r>
            <a:r>
              <a:rPr lang="en-US" altLang="zh-CN" sz="1600" b="1" dirty="0" smtClean="0"/>
              <a:t>,</a:t>
            </a:r>
            <a:r>
              <a:rPr lang="zh-CN" altLang="en-US" sz="1600" b="1" dirty="0" smtClean="0"/>
              <a:t>可取消检索限制</a:t>
            </a:r>
            <a:endParaRPr lang="zh-CN" altLang="en-US" sz="1600" b="1" dirty="0"/>
          </a:p>
        </p:txBody>
      </p:sp>
      <p:sp>
        <p:nvSpPr>
          <p:cNvPr id="14" name="矩形 13"/>
          <p:cNvSpPr/>
          <p:nvPr/>
        </p:nvSpPr>
        <p:spPr>
          <a:xfrm>
            <a:off x="2483768" y="3196880"/>
            <a:ext cx="2244760" cy="212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728528" y="3133915"/>
            <a:ext cx="1584176" cy="338554"/>
          </a:xfrm>
          <a:prstGeom prst="rect">
            <a:avLst/>
          </a:prstGeom>
          <a:noFill/>
        </p:spPr>
        <p:txBody>
          <a:bodyPr wrap="square" rtlCol="0">
            <a:spAutoFit/>
          </a:bodyPr>
          <a:lstStyle/>
          <a:p>
            <a:r>
              <a:rPr lang="zh-CN" altLang="en-US" sz="1600" b="1" dirty="0" smtClean="0"/>
              <a:t>点击进入文章</a:t>
            </a:r>
            <a:endParaRPr lang="zh-CN" altLang="en-US" sz="16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stretch>
            <a:fillRect/>
          </a:stretch>
        </p:blipFill>
        <p:spPr>
          <a:xfrm>
            <a:off x="-33432" y="1659507"/>
            <a:ext cx="9144000" cy="4071128"/>
          </a:xfrm>
          <a:prstGeom prst="rect">
            <a:avLst/>
          </a:prstGeom>
        </p:spPr>
      </p:pic>
      <p:sp>
        <p:nvSpPr>
          <p:cNvPr id="4" name="文本框 3"/>
          <p:cNvSpPr txBox="1"/>
          <p:nvPr/>
        </p:nvSpPr>
        <p:spPr>
          <a:xfrm>
            <a:off x="144016" y="4860449"/>
            <a:ext cx="1331640" cy="584775"/>
          </a:xfrm>
          <a:prstGeom prst="rect">
            <a:avLst/>
          </a:prstGeom>
          <a:noFill/>
        </p:spPr>
        <p:txBody>
          <a:bodyPr wrap="square" rtlCol="0">
            <a:spAutoFit/>
          </a:bodyPr>
          <a:lstStyle/>
          <a:p>
            <a:r>
              <a:rPr lang="zh-CN" altLang="en-US" sz="1600" b="1" dirty="0" smtClean="0"/>
              <a:t>该文章所在的杂志</a:t>
            </a:r>
            <a:endParaRPr lang="zh-CN" altLang="en-US" sz="1600" b="1" dirty="0"/>
          </a:p>
        </p:txBody>
      </p:sp>
      <p:sp>
        <p:nvSpPr>
          <p:cNvPr id="7" name="矩形 6"/>
          <p:cNvSpPr/>
          <p:nvPr/>
        </p:nvSpPr>
        <p:spPr>
          <a:xfrm>
            <a:off x="3248195" y="3930619"/>
            <a:ext cx="64807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585322" y="4171424"/>
            <a:ext cx="800219" cy="276999"/>
          </a:xfrm>
          <a:prstGeom prst="rect">
            <a:avLst/>
          </a:prstGeom>
          <a:noFill/>
        </p:spPr>
        <p:txBody>
          <a:bodyPr wrap="none" rtlCol="0">
            <a:spAutoFit/>
          </a:bodyPr>
          <a:lstStyle/>
          <a:p>
            <a:r>
              <a:rPr lang="zh-CN" altLang="en-US" sz="1200" b="1" dirty="0" smtClean="0"/>
              <a:t>下载全文</a:t>
            </a:r>
            <a:endParaRPr lang="zh-CN" altLang="en-US" sz="1200" b="1" dirty="0"/>
          </a:p>
        </p:txBody>
      </p:sp>
      <p:sp>
        <p:nvSpPr>
          <p:cNvPr id="9" name="文本框 8"/>
          <p:cNvSpPr txBox="1"/>
          <p:nvPr/>
        </p:nvSpPr>
        <p:spPr>
          <a:xfrm>
            <a:off x="3268498" y="4117448"/>
            <a:ext cx="1548172" cy="276999"/>
          </a:xfrm>
          <a:prstGeom prst="rect">
            <a:avLst/>
          </a:prstGeom>
          <a:noFill/>
        </p:spPr>
        <p:txBody>
          <a:bodyPr wrap="square" rtlCol="0">
            <a:spAutoFit/>
          </a:bodyPr>
          <a:lstStyle/>
          <a:p>
            <a:r>
              <a:rPr lang="zh-CN" altLang="en-US" sz="1200" b="1" dirty="0" smtClean="0"/>
              <a:t>导出引文</a:t>
            </a:r>
            <a:endParaRPr lang="zh-CN" altLang="en-US" sz="1200" b="1" dirty="0"/>
          </a:p>
        </p:txBody>
      </p:sp>
      <p:sp>
        <p:nvSpPr>
          <p:cNvPr id="10" name="文本框 9"/>
          <p:cNvSpPr txBox="1"/>
          <p:nvPr/>
        </p:nvSpPr>
        <p:spPr>
          <a:xfrm>
            <a:off x="1691680" y="932388"/>
            <a:ext cx="5963235" cy="369332"/>
          </a:xfrm>
          <a:prstGeom prst="rect">
            <a:avLst/>
          </a:prstGeom>
          <a:noFill/>
        </p:spPr>
        <p:txBody>
          <a:bodyPr wrap="square" rtlCol="0">
            <a:spAutoFit/>
          </a:bodyPr>
          <a:lstStyle/>
          <a:p>
            <a:r>
              <a:rPr lang="en-US" altLang="zh-CN" dirty="0" smtClean="0"/>
              <a:t>8. </a:t>
            </a:r>
            <a:r>
              <a:rPr lang="zh-CN" altLang="en-US" dirty="0" smtClean="0"/>
              <a:t>进入检索结果文章页面，下载全文、导出引文一目了然</a:t>
            </a:r>
            <a:endParaRPr lang="zh-CN" altLang="en-US" dirty="0"/>
          </a:p>
        </p:txBody>
      </p:sp>
      <p:sp>
        <p:nvSpPr>
          <p:cNvPr id="3" name="矩形 2"/>
          <p:cNvSpPr/>
          <p:nvPr/>
        </p:nvSpPr>
        <p:spPr>
          <a:xfrm>
            <a:off x="40414" y="3856692"/>
            <a:ext cx="1368152" cy="25922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495405" y="3934636"/>
            <a:ext cx="901904" cy="2367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580112" y="1721386"/>
            <a:ext cx="86409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6445696" y="1721386"/>
            <a:ext cx="1082348" cy="307777"/>
          </a:xfrm>
          <a:prstGeom prst="rect">
            <a:avLst/>
          </a:prstGeom>
          <a:noFill/>
        </p:spPr>
        <p:txBody>
          <a:bodyPr wrap="none" rtlCol="0">
            <a:spAutoFit/>
          </a:bodyPr>
          <a:lstStyle/>
          <a:p>
            <a:r>
              <a:rPr lang="zh-CN" altLang="en-US" sz="1400" b="1" dirty="0" smtClean="0">
                <a:solidFill>
                  <a:schemeClr val="bg1"/>
                </a:solidFill>
              </a:rPr>
              <a:t>高级检索区</a:t>
            </a:r>
            <a:endParaRPr lang="zh-CN" altLang="en-US" sz="1400" b="1" dirty="0">
              <a:solidFill>
                <a:schemeClr val="bg1"/>
              </a:solidFill>
            </a:endParaRPr>
          </a:p>
        </p:txBody>
      </p:sp>
      <p:sp>
        <p:nvSpPr>
          <p:cNvPr id="19" name="文本框 18"/>
          <p:cNvSpPr txBox="1"/>
          <p:nvPr/>
        </p:nvSpPr>
        <p:spPr>
          <a:xfrm>
            <a:off x="0" y="5885931"/>
            <a:ext cx="1441420" cy="307777"/>
          </a:xfrm>
          <a:prstGeom prst="rect">
            <a:avLst/>
          </a:prstGeom>
          <a:noFill/>
        </p:spPr>
        <p:txBody>
          <a:bodyPr wrap="none" rtlCol="0">
            <a:spAutoFit/>
          </a:bodyPr>
          <a:lstStyle/>
          <a:p>
            <a:r>
              <a:rPr lang="zh-CN" altLang="en-US" sz="1400" b="1" dirty="0" smtClean="0"/>
              <a:t>文章所在的杂志</a:t>
            </a:r>
            <a:endParaRPr lang="zh-CN" altLang="en-US" sz="1400" b="1" dirty="0"/>
          </a:p>
        </p:txBody>
      </p:sp>
      <p:sp>
        <p:nvSpPr>
          <p:cNvPr id="5" name="矩形 4"/>
          <p:cNvSpPr/>
          <p:nvPr/>
        </p:nvSpPr>
        <p:spPr>
          <a:xfrm>
            <a:off x="1441420" y="5085184"/>
            <a:ext cx="4498732" cy="432048"/>
          </a:xfrm>
          <a:prstGeom prst="rect">
            <a:avLst/>
          </a:prstGeom>
          <a:noFill/>
          <a:ln>
            <a:solidFill>
              <a:srgbClr val="D25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690786" y="5547377"/>
            <a:ext cx="4104456" cy="307777"/>
          </a:xfrm>
          <a:prstGeom prst="rect">
            <a:avLst/>
          </a:prstGeom>
          <a:noFill/>
        </p:spPr>
        <p:txBody>
          <a:bodyPr wrap="square" rtlCol="0">
            <a:spAutoFit/>
          </a:bodyPr>
          <a:lstStyle/>
          <a:p>
            <a:r>
              <a:rPr lang="zh-CN" altLang="en-US" sz="1400" b="1" dirty="0"/>
              <a:t>建立了更优化的检索词索引</a:t>
            </a:r>
            <a:endParaRPr lang="zh-CN" altLang="en-US" sz="1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239" y="620688"/>
            <a:ext cx="4501765" cy="6237312"/>
          </a:xfrm>
          <a:prstGeom prst="rect">
            <a:avLst/>
          </a:prstGeom>
        </p:spPr>
      </p:pic>
      <p:grpSp>
        <p:nvGrpSpPr>
          <p:cNvPr id="16" name="组合 15"/>
          <p:cNvGrpSpPr/>
          <p:nvPr/>
        </p:nvGrpSpPr>
        <p:grpSpPr>
          <a:xfrm>
            <a:off x="4424672" y="1052287"/>
            <a:ext cx="4761387" cy="792088"/>
            <a:chOff x="5115681" y="1412776"/>
            <a:chExt cx="4761387" cy="792088"/>
          </a:xfrm>
        </p:grpSpPr>
        <p:sp>
          <p:nvSpPr>
            <p:cNvPr id="12" name="椭圆 3"/>
            <p:cNvSpPr>
              <a:spLocks noChangeArrowheads="1"/>
            </p:cNvSpPr>
            <p:nvPr/>
          </p:nvSpPr>
          <p:spPr bwMode="auto">
            <a:xfrm>
              <a:off x="5115681" y="1412776"/>
              <a:ext cx="792065" cy="792088"/>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2400" dirty="0">
                  <a:solidFill>
                    <a:srgbClr val="FFFFFF"/>
                  </a:solidFill>
                  <a:latin typeface="Impact" panose="020B0806030902050204" pitchFamily="34" charset="0"/>
                </a:rPr>
                <a:t>01</a:t>
              </a:r>
              <a:endParaRPr lang="zh-CN" altLang="en-US" sz="2400" dirty="0">
                <a:solidFill>
                  <a:srgbClr val="FFFFFF"/>
                </a:solidFill>
                <a:latin typeface="Impact" panose="020B0806030902050204" pitchFamily="34" charset="0"/>
              </a:endParaRPr>
            </a:p>
          </p:txBody>
        </p:sp>
        <p:sp>
          <p:nvSpPr>
            <p:cNvPr id="13" name="文本框 12"/>
            <p:cNvSpPr txBox="1"/>
            <p:nvPr/>
          </p:nvSpPr>
          <p:spPr>
            <a:xfrm>
              <a:off x="6058386" y="1577987"/>
              <a:ext cx="3818682" cy="400110"/>
            </a:xfrm>
            <a:prstGeom prst="rect">
              <a:avLst/>
            </a:prstGeom>
            <a:noFill/>
          </p:spPr>
          <p:txBody>
            <a:bodyPr wrap="square" rtlCol="0">
              <a:spAutoFit/>
            </a:bodyPr>
            <a:lstStyle/>
            <a:p>
              <a:r>
                <a:rPr lang="zh-CN" altLang="en-US" sz="2000" b="1" dirty="0" smtClean="0"/>
                <a:t>关于</a:t>
              </a:r>
              <a:r>
                <a:rPr lang="en-US" altLang="zh-CN" sz="2000" b="1" dirty="0" smtClean="0"/>
                <a:t>IEEE CS</a:t>
              </a:r>
              <a:endParaRPr lang="zh-CN" altLang="en-US" sz="2000" b="1" dirty="0"/>
            </a:p>
          </p:txBody>
        </p:sp>
      </p:grpSp>
      <p:grpSp>
        <p:nvGrpSpPr>
          <p:cNvPr id="17" name="组合 16"/>
          <p:cNvGrpSpPr/>
          <p:nvPr/>
        </p:nvGrpSpPr>
        <p:grpSpPr>
          <a:xfrm>
            <a:off x="4473526" y="3095759"/>
            <a:ext cx="4748624" cy="792088"/>
            <a:chOff x="5115680" y="2636912"/>
            <a:chExt cx="4748624" cy="792088"/>
          </a:xfrm>
        </p:grpSpPr>
        <p:sp>
          <p:nvSpPr>
            <p:cNvPr id="14" name="椭圆 3"/>
            <p:cNvSpPr>
              <a:spLocks noChangeArrowheads="1"/>
            </p:cNvSpPr>
            <p:nvPr/>
          </p:nvSpPr>
          <p:spPr bwMode="auto">
            <a:xfrm>
              <a:off x="5115680" y="2636912"/>
              <a:ext cx="792065" cy="792088"/>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2400" dirty="0" smtClean="0">
                  <a:solidFill>
                    <a:srgbClr val="FFFFFF"/>
                  </a:solidFill>
                  <a:latin typeface="Impact" panose="020B0806030902050204" pitchFamily="34" charset="0"/>
                </a:rPr>
                <a:t>03</a:t>
              </a:r>
              <a:endParaRPr lang="zh-CN" altLang="en-US" sz="2400" dirty="0">
                <a:solidFill>
                  <a:srgbClr val="FFFFFF"/>
                </a:solidFill>
                <a:latin typeface="Impact" panose="020B0806030902050204" pitchFamily="34" charset="0"/>
              </a:endParaRPr>
            </a:p>
          </p:txBody>
        </p:sp>
        <p:sp>
          <p:nvSpPr>
            <p:cNvPr id="15" name="文本框 14"/>
            <p:cNvSpPr txBox="1"/>
            <p:nvPr/>
          </p:nvSpPr>
          <p:spPr>
            <a:xfrm>
              <a:off x="6045622" y="2807267"/>
              <a:ext cx="3818682" cy="400110"/>
            </a:xfrm>
            <a:prstGeom prst="rect">
              <a:avLst/>
            </a:prstGeom>
            <a:noFill/>
          </p:spPr>
          <p:txBody>
            <a:bodyPr wrap="square" rtlCol="0">
              <a:spAutoFit/>
            </a:bodyPr>
            <a:lstStyle/>
            <a:p>
              <a:r>
                <a:rPr lang="en-US" altLang="zh-CN" sz="2000" b="1" dirty="0" smtClean="0"/>
                <a:t>IEEE CS</a:t>
              </a:r>
              <a:r>
                <a:rPr lang="zh-CN" altLang="en-US" sz="2000" b="1" dirty="0" smtClean="0"/>
                <a:t>重点期刊介绍</a:t>
              </a:r>
              <a:endParaRPr lang="zh-CN" altLang="en-US" sz="2000" b="1" dirty="0"/>
            </a:p>
          </p:txBody>
        </p:sp>
      </p:grpSp>
      <p:grpSp>
        <p:nvGrpSpPr>
          <p:cNvPr id="18" name="组合 17"/>
          <p:cNvGrpSpPr/>
          <p:nvPr/>
        </p:nvGrpSpPr>
        <p:grpSpPr>
          <a:xfrm>
            <a:off x="4418487" y="2074023"/>
            <a:ext cx="4748624" cy="792088"/>
            <a:chOff x="5115680" y="2636912"/>
            <a:chExt cx="4748624" cy="792088"/>
          </a:xfrm>
        </p:grpSpPr>
        <p:sp>
          <p:nvSpPr>
            <p:cNvPr id="19" name="椭圆 3"/>
            <p:cNvSpPr>
              <a:spLocks noChangeArrowheads="1"/>
            </p:cNvSpPr>
            <p:nvPr/>
          </p:nvSpPr>
          <p:spPr bwMode="auto">
            <a:xfrm>
              <a:off x="5115680" y="2636912"/>
              <a:ext cx="792065" cy="792088"/>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2400" dirty="0" smtClean="0">
                  <a:solidFill>
                    <a:srgbClr val="FFFFFF"/>
                  </a:solidFill>
                  <a:latin typeface="Impact" panose="020B0806030902050204" pitchFamily="34" charset="0"/>
                </a:rPr>
                <a:t>02</a:t>
              </a:r>
              <a:endParaRPr lang="zh-CN" altLang="en-US" sz="2400" dirty="0">
                <a:solidFill>
                  <a:srgbClr val="FFFFFF"/>
                </a:solidFill>
                <a:latin typeface="Impact" panose="020B0806030902050204" pitchFamily="34" charset="0"/>
              </a:endParaRPr>
            </a:p>
          </p:txBody>
        </p:sp>
        <p:sp>
          <p:nvSpPr>
            <p:cNvPr id="20" name="文本框 19"/>
            <p:cNvSpPr txBox="1"/>
            <p:nvPr/>
          </p:nvSpPr>
          <p:spPr>
            <a:xfrm>
              <a:off x="6045622" y="2802123"/>
              <a:ext cx="3818682" cy="400110"/>
            </a:xfrm>
            <a:prstGeom prst="rect">
              <a:avLst/>
            </a:prstGeom>
            <a:noFill/>
          </p:spPr>
          <p:txBody>
            <a:bodyPr wrap="square" rtlCol="0">
              <a:spAutoFit/>
            </a:bodyPr>
            <a:lstStyle/>
            <a:p>
              <a:r>
                <a:rPr lang="en-US" altLang="zh-CN" sz="2000" b="1" dirty="0" smtClean="0"/>
                <a:t>IEEE CS</a:t>
              </a:r>
              <a:r>
                <a:rPr lang="zh-CN" altLang="en-US" sz="2000" b="1" dirty="0" smtClean="0"/>
                <a:t>数据库内容与研究领域</a:t>
              </a:r>
              <a:endParaRPr lang="zh-CN" altLang="en-US" sz="2000" b="1" dirty="0"/>
            </a:p>
          </p:txBody>
        </p:sp>
      </p:grpSp>
      <p:grpSp>
        <p:nvGrpSpPr>
          <p:cNvPr id="21" name="组合 20"/>
          <p:cNvGrpSpPr/>
          <p:nvPr/>
        </p:nvGrpSpPr>
        <p:grpSpPr>
          <a:xfrm>
            <a:off x="4492547" y="4117495"/>
            <a:ext cx="4706565" cy="792088"/>
            <a:chOff x="5115680" y="2636912"/>
            <a:chExt cx="4706565" cy="792088"/>
          </a:xfrm>
        </p:grpSpPr>
        <p:sp>
          <p:nvSpPr>
            <p:cNvPr id="22" name="椭圆 3"/>
            <p:cNvSpPr>
              <a:spLocks noChangeArrowheads="1"/>
            </p:cNvSpPr>
            <p:nvPr/>
          </p:nvSpPr>
          <p:spPr bwMode="auto">
            <a:xfrm>
              <a:off x="5115680" y="2636912"/>
              <a:ext cx="792065" cy="792088"/>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2400" dirty="0" smtClean="0">
                  <a:solidFill>
                    <a:srgbClr val="FFFFFF"/>
                  </a:solidFill>
                  <a:latin typeface="Impact" panose="020B0806030902050204" pitchFamily="34" charset="0"/>
                </a:rPr>
                <a:t>04</a:t>
              </a:r>
              <a:endParaRPr lang="zh-CN" altLang="en-US" sz="2400" dirty="0">
                <a:solidFill>
                  <a:srgbClr val="FFFFFF"/>
                </a:solidFill>
                <a:latin typeface="Impact" panose="020B0806030902050204" pitchFamily="34" charset="0"/>
              </a:endParaRPr>
            </a:p>
          </p:txBody>
        </p:sp>
        <p:sp>
          <p:nvSpPr>
            <p:cNvPr id="23" name="文本框 22"/>
            <p:cNvSpPr txBox="1"/>
            <p:nvPr/>
          </p:nvSpPr>
          <p:spPr>
            <a:xfrm>
              <a:off x="6003563" y="2802123"/>
              <a:ext cx="3818682" cy="400110"/>
            </a:xfrm>
            <a:prstGeom prst="rect">
              <a:avLst/>
            </a:prstGeom>
            <a:noFill/>
          </p:spPr>
          <p:txBody>
            <a:bodyPr wrap="square" rtlCol="0">
              <a:spAutoFit/>
            </a:bodyPr>
            <a:lstStyle/>
            <a:p>
              <a:r>
                <a:rPr lang="en-US" altLang="zh-CN" sz="2000" b="1" dirty="0" smtClean="0"/>
                <a:t>IEEE CS</a:t>
              </a:r>
              <a:r>
                <a:rPr lang="zh-CN" altLang="en-US" sz="2000" b="1" dirty="0" smtClean="0"/>
                <a:t>数据库平台的使用</a:t>
              </a:r>
              <a:endParaRPr lang="zh-CN" altLang="en-US" sz="2000" b="1" dirty="0"/>
            </a:p>
          </p:txBody>
        </p:sp>
      </p:grpSp>
      <p:grpSp>
        <p:nvGrpSpPr>
          <p:cNvPr id="24" name="组合 23"/>
          <p:cNvGrpSpPr/>
          <p:nvPr/>
        </p:nvGrpSpPr>
        <p:grpSpPr>
          <a:xfrm>
            <a:off x="4535866" y="5140309"/>
            <a:ext cx="4706565" cy="792088"/>
            <a:chOff x="5115680" y="2636912"/>
            <a:chExt cx="4706565" cy="792088"/>
          </a:xfrm>
        </p:grpSpPr>
        <p:sp>
          <p:nvSpPr>
            <p:cNvPr id="25" name="椭圆 3"/>
            <p:cNvSpPr>
              <a:spLocks noChangeArrowheads="1"/>
            </p:cNvSpPr>
            <p:nvPr/>
          </p:nvSpPr>
          <p:spPr bwMode="auto">
            <a:xfrm>
              <a:off x="5115680" y="2636912"/>
              <a:ext cx="792065" cy="792088"/>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2400" dirty="0" smtClean="0">
                  <a:solidFill>
                    <a:srgbClr val="FFFFFF"/>
                  </a:solidFill>
                  <a:latin typeface="Impact" panose="020B0806030902050204" pitchFamily="34" charset="0"/>
                </a:rPr>
                <a:t>05</a:t>
              </a:r>
              <a:endParaRPr lang="zh-CN" altLang="en-US" sz="2400" dirty="0">
                <a:solidFill>
                  <a:srgbClr val="FFFFFF"/>
                </a:solidFill>
                <a:latin typeface="Impact" panose="020B0806030902050204" pitchFamily="34" charset="0"/>
              </a:endParaRPr>
            </a:p>
          </p:txBody>
        </p:sp>
        <p:sp>
          <p:nvSpPr>
            <p:cNvPr id="26" name="文本框 25"/>
            <p:cNvSpPr txBox="1"/>
            <p:nvPr/>
          </p:nvSpPr>
          <p:spPr>
            <a:xfrm>
              <a:off x="6003563" y="2802123"/>
              <a:ext cx="3818682" cy="400110"/>
            </a:xfrm>
            <a:prstGeom prst="rect">
              <a:avLst/>
            </a:prstGeom>
            <a:noFill/>
          </p:spPr>
          <p:txBody>
            <a:bodyPr wrap="square" rtlCol="0">
              <a:spAutoFit/>
            </a:bodyPr>
            <a:lstStyle/>
            <a:p>
              <a:r>
                <a:rPr lang="en-US" altLang="zh-CN" sz="2000" b="1" dirty="0" smtClean="0"/>
                <a:t>iGroup</a:t>
              </a:r>
              <a:r>
                <a:rPr lang="zh-CN" altLang="en-US" sz="2000" b="1" dirty="0" smtClean="0"/>
                <a:t>公司提供的服务</a:t>
              </a:r>
              <a:endParaRPr lang="zh-CN" altLang="en-US" sz="2000" b="1" dirty="0"/>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10794" y="1536774"/>
            <a:ext cx="9437596" cy="4536504"/>
          </a:xfrm>
          <a:prstGeom prst="rect">
            <a:avLst/>
          </a:prstGeom>
        </p:spPr>
      </p:pic>
      <p:sp>
        <p:nvSpPr>
          <p:cNvPr id="3" name="文本框 2"/>
          <p:cNvSpPr txBox="1"/>
          <p:nvPr/>
        </p:nvSpPr>
        <p:spPr>
          <a:xfrm>
            <a:off x="2123728" y="836712"/>
            <a:ext cx="4968552" cy="369332"/>
          </a:xfrm>
          <a:prstGeom prst="rect">
            <a:avLst/>
          </a:prstGeom>
          <a:noFill/>
        </p:spPr>
        <p:txBody>
          <a:bodyPr wrap="square" rtlCol="0">
            <a:spAutoFit/>
          </a:bodyPr>
          <a:lstStyle/>
          <a:p>
            <a:r>
              <a:rPr lang="en-US" altLang="zh-CN" dirty="0" smtClean="0"/>
              <a:t>9. </a:t>
            </a:r>
            <a:r>
              <a:rPr lang="zh-CN" altLang="en-US" dirty="0" smtClean="0"/>
              <a:t>进入全文文章，选择打印或者下载</a:t>
            </a:r>
            <a:endParaRPr lang="zh-CN" altLang="en-US" dirty="0"/>
          </a:p>
        </p:txBody>
      </p:sp>
      <p:sp>
        <p:nvSpPr>
          <p:cNvPr id="4" name="矩形 3"/>
          <p:cNvSpPr/>
          <p:nvPr/>
        </p:nvSpPr>
        <p:spPr>
          <a:xfrm>
            <a:off x="8511936" y="1512366"/>
            <a:ext cx="216024" cy="504056"/>
          </a:xfrm>
          <a:prstGeom prst="rect">
            <a:avLst/>
          </a:prstGeom>
          <a:noFill/>
          <a:ln>
            <a:solidFill>
              <a:srgbClr val="D25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459972" y="2016422"/>
            <a:ext cx="216024" cy="523220"/>
          </a:xfrm>
          <a:prstGeom prst="rect">
            <a:avLst/>
          </a:prstGeom>
          <a:noFill/>
        </p:spPr>
        <p:txBody>
          <a:bodyPr wrap="square" rtlCol="0">
            <a:spAutoFit/>
          </a:bodyPr>
          <a:lstStyle/>
          <a:p>
            <a:r>
              <a:rPr lang="zh-CN" altLang="en-US" sz="1400" dirty="0" smtClean="0">
                <a:solidFill>
                  <a:schemeClr val="bg1"/>
                </a:solidFill>
              </a:rPr>
              <a:t>打印</a:t>
            </a:r>
            <a:endParaRPr lang="zh-CN" altLang="en-US" sz="1400" dirty="0">
              <a:solidFill>
                <a:schemeClr val="bg1"/>
              </a:solidFill>
            </a:endParaRPr>
          </a:p>
        </p:txBody>
      </p:sp>
      <p:sp>
        <p:nvSpPr>
          <p:cNvPr id="7" name="文本框 6"/>
          <p:cNvSpPr txBox="1"/>
          <p:nvPr/>
        </p:nvSpPr>
        <p:spPr>
          <a:xfrm>
            <a:off x="8760539" y="2013048"/>
            <a:ext cx="179512" cy="523220"/>
          </a:xfrm>
          <a:prstGeom prst="rect">
            <a:avLst/>
          </a:prstGeom>
          <a:noFill/>
        </p:spPr>
        <p:txBody>
          <a:bodyPr wrap="square" rtlCol="0">
            <a:spAutoFit/>
          </a:bodyPr>
          <a:lstStyle/>
          <a:p>
            <a:r>
              <a:rPr lang="zh-CN" altLang="en-US" sz="1400" dirty="0" smtClean="0">
                <a:solidFill>
                  <a:schemeClr val="bg1"/>
                </a:solidFill>
              </a:rPr>
              <a:t>下载</a:t>
            </a:r>
            <a:endParaRPr lang="zh-CN" altLang="en-US" sz="1400" dirty="0">
              <a:solidFill>
                <a:schemeClr val="bg1"/>
              </a:solidFill>
            </a:endParaRPr>
          </a:p>
        </p:txBody>
      </p:sp>
      <p:sp>
        <p:nvSpPr>
          <p:cNvPr id="8" name="矩形 7"/>
          <p:cNvSpPr/>
          <p:nvPr/>
        </p:nvSpPr>
        <p:spPr>
          <a:xfrm>
            <a:off x="8788973" y="1524570"/>
            <a:ext cx="216024" cy="504056"/>
          </a:xfrm>
          <a:prstGeom prst="rect">
            <a:avLst/>
          </a:prstGeom>
          <a:noFill/>
          <a:ln>
            <a:solidFill>
              <a:srgbClr val="D25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935432"/>
            <a:ext cx="7128792" cy="369332"/>
          </a:xfrm>
          <a:prstGeom prst="rect">
            <a:avLst/>
          </a:prstGeom>
        </p:spPr>
        <p:txBody>
          <a:bodyPr wrap="square">
            <a:spAutoFit/>
          </a:bodyPr>
          <a:lstStyle/>
          <a:p>
            <a:r>
              <a:rPr lang="en-US" altLang="zh-CN" b="1" dirty="0">
                <a:solidFill>
                  <a:srgbClr val="FFFFFF"/>
                </a:solidFill>
                <a:latin typeface="Arial" panose="020B0604020202020204" pitchFamily="34" charset="0"/>
                <a:ea typeface="宋体" panose="02010600030101010101" pitchFamily="2" charset="-122"/>
              </a:rPr>
              <a:t>4</a:t>
            </a:r>
            <a:r>
              <a:rPr lang="zh-CN" altLang="zh-CN" b="1" dirty="0" smtClean="0">
                <a:solidFill>
                  <a:srgbClr val="FFFFFF"/>
                </a:solidFill>
                <a:ea typeface="宋体" panose="02010600030101010101" pitchFamily="2" charset="-122"/>
                <a:cs typeface="宋体" panose="02010600030101010101" pitchFamily="2" charset="-122"/>
              </a:rPr>
              <a:t>、</a:t>
            </a:r>
            <a:r>
              <a:rPr lang="zh-CN" altLang="en-US" b="1" dirty="0">
                <a:solidFill>
                  <a:srgbClr val="FFFFFF"/>
                </a:solidFill>
                <a:ea typeface="宋体" panose="02010600030101010101" pitchFamily="2" charset="-122"/>
                <a:cs typeface="宋体" panose="02010600030101010101" pitchFamily="2" charset="-122"/>
              </a:rPr>
              <a:t>一键</a:t>
            </a:r>
            <a:r>
              <a:rPr lang="zh-CN" altLang="en-US" b="1" dirty="0" smtClean="0">
                <a:solidFill>
                  <a:srgbClr val="FFFFFF"/>
                </a:solidFill>
                <a:ea typeface="宋体" panose="02010600030101010101" pitchFamily="2" charset="-122"/>
                <a:cs typeface="宋体" panose="02010600030101010101" pitchFamily="2" charset="-122"/>
              </a:rPr>
              <a:t>开</a:t>
            </a:r>
            <a:r>
              <a:rPr lang="en-US" altLang="zh-CN" b="1" dirty="0" smtClean="0">
                <a:ea typeface="宋体" panose="02010600030101010101" pitchFamily="2" charset="-122"/>
                <a:cs typeface="宋体" panose="02010600030101010101" pitchFamily="2" charset="-122"/>
              </a:rPr>
              <a:t>10. </a:t>
            </a:r>
            <a:r>
              <a:rPr lang="zh-CN" altLang="zh-CN" b="1" dirty="0" smtClean="0">
                <a:ea typeface="宋体" panose="02010600030101010101" pitchFamily="2" charset="-122"/>
                <a:cs typeface="宋体" panose="02010600030101010101" pitchFamily="2" charset="-122"/>
              </a:rPr>
              <a:t>一</a:t>
            </a:r>
            <a:r>
              <a:rPr lang="zh-CN" altLang="zh-CN" b="1" dirty="0">
                <a:ea typeface="宋体" panose="02010600030101010101" pitchFamily="2" charset="-122"/>
                <a:cs typeface="宋体" panose="02010600030101010101" pitchFamily="2" charset="-122"/>
              </a:rPr>
              <a:t>键开启高级检索</a:t>
            </a:r>
            <a:r>
              <a:rPr lang="zh-CN" altLang="zh-CN" b="1" dirty="0" smtClean="0">
                <a:ea typeface="宋体" panose="02010600030101010101" pitchFamily="2" charset="-122"/>
                <a:cs typeface="宋体" panose="02010600030101010101" pitchFamily="2" charset="-122"/>
              </a:rPr>
              <a:t>，</a:t>
            </a:r>
            <a:r>
              <a:rPr lang="zh-CN" altLang="en-US" b="1" dirty="0" smtClean="0">
                <a:ea typeface="宋体" panose="02010600030101010101" pitchFamily="2" charset="-122"/>
                <a:cs typeface="宋体" panose="02010600030101010101" pitchFamily="2" charset="-122"/>
              </a:rPr>
              <a:t>限定检索条件、定位精准结果</a:t>
            </a:r>
            <a:endParaRPr lang="zh-CN" altLang="en-US" dirty="0"/>
          </a:p>
        </p:txBody>
      </p:sp>
      <p:pic>
        <p:nvPicPr>
          <p:cNvPr id="3" name="图片 2"/>
          <p:cNvPicPr>
            <a:picLocks noChangeAspect="1"/>
          </p:cNvPicPr>
          <p:nvPr/>
        </p:nvPicPr>
        <p:blipFill>
          <a:blip r:embed="rId1"/>
          <a:stretch>
            <a:fillRect/>
          </a:stretch>
        </p:blipFill>
        <p:spPr>
          <a:xfrm>
            <a:off x="323528" y="1412776"/>
            <a:ext cx="8471335" cy="5283472"/>
          </a:xfrm>
          <a:prstGeom prst="rect">
            <a:avLst/>
          </a:prstGeom>
        </p:spPr>
      </p:pic>
      <p:sp>
        <p:nvSpPr>
          <p:cNvPr id="4" name="矩形 3"/>
          <p:cNvSpPr/>
          <p:nvPr/>
        </p:nvSpPr>
        <p:spPr>
          <a:xfrm>
            <a:off x="3419872" y="3138868"/>
            <a:ext cx="1512168" cy="22322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左箭头标注 6"/>
          <p:cNvSpPr/>
          <p:nvPr/>
        </p:nvSpPr>
        <p:spPr>
          <a:xfrm>
            <a:off x="4932040" y="3356026"/>
            <a:ext cx="2376264" cy="1785104"/>
          </a:xfrm>
          <a:prstGeom prst="leftArrowCallou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724128" y="3362440"/>
            <a:ext cx="1236236" cy="1785104"/>
          </a:xfrm>
          <a:prstGeom prst="rect">
            <a:avLst/>
          </a:prstGeom>
          <a:noFill/>
        </p:spPr>
        <p:txBody>
          <a:bodyPr wrap="none" rtlCol="0">
            <a:spAutoFit/>
          </a:bodyPr>
          <a:lstStyle/>
          <a:p>
            <a:pPr marL="342900" indent="-342900">
              <a:buAutoNum type="arabicPeriod"/>
            </a:pPr>
            <a:r>
              <a:rPr lang="zh-CN" altLang="en-US" sz="1100" b="1" dirty="0" smtClean="0"/>
              <a:t>所有范围内</a:t>
            </a:r>
            <a:endParaRPr lang="en-US" altLang="zh-CN" sz="1100" b="1" dirty="0" smtClean="0"/>
          </a:p>
          <a:p>
            <a:pPr marL="342900" indent="-342900">
              <a:buAutoNum type="arabicPeriod"/>
            </a:pPr>
            <a:r>
              <a:rPr lang="zh-CN" altLang="en-US" sz="1100" b="1" dirty="0" smtClean="0"/>
              <a:t>文档标题</a:t>
            </a:r>
            <a:endParaRPr lang="en-US" altLang="zh-CN" sz="1100" b="1" dirty="0" smtClean="0"/>
          </a:p>
          <a:p>
            <a:pPr marL="342900" indent="-342900">
              <a:buAutoNum type="arabicPeriod"/>
            </a:pPr>
            <a:r>
              <a:rPr lang="zh-CN" altLang="en-US" sz="1100" b="1" dirty="0" smtClean="0"/>
              <a:t>文档内容</a:t>
            </a:r>
            <a:endParaRPr lang="en-US" altLang="zh-CN" sz="1100" b="1" dirty="0" smtClean="0"/>
          </a:p>
          <a:p>
            <a:pPr marL="342900" indent="-342900">
              <a:buAutoNum type="arabicPeriod"/>
            </a:pPr>
            <a:r>
              <a:rPr lang="zh-CN" altLang="en-US" sz="1100" b="1" dirty="0" smtClean="0"/>
              <a:t>文摘</a:t>
            </a:r>
            <a:endParaRPr lang="en-US" altLang="zh-CN" sz="1100" b="1" dirty="0" smtClean="0"/>
          </a:p>
          <a:p>
            <a:pPr marL="342900" indent="-342900">
              <a:buAutoNum type="arabicPeriod"/>
            </a:pPr>
            <a:r>
              <a:rPr lang="zh-CN" altLang="en-US" sz="1100" b="1" dirty="0" smtClean="0"/>
              <a:t>作者</a:t>
            </a:r>
            <a:endParaRPr lang="en-US" altLang="zh-CN" sz="1100" b="1" dirty="0" smtClean="0"/>
          </a:p>
          <a:p>
            <a:pPr marL="342900" indent="-342900">
              <a:buAutoNum type="arabicPeriod"/>
            </a:pPr>
            <a:r>
              <a:rPr lang="zh-CN" altLang="en-US" sz="1100" b="1" dirty="0" smtClean="0"/>
              <a:t>关键字</a:t>
            </a:r>
            <a:endParaRPr lang="en-US" altLang="zh-CN" sz="1100" b="1" dirty="0" smtClean="0"/>
          </a:p>
          <a:p>
            <a:pPr marL="342900" indent="-342900">
              <a:buAutoNum type="arabicPeriod"/>
            </a:pPr>
            <a:r>
              <a:rPr lang="zh-CN" altLang="en-US" sz="1100" b="1" dirty="0" smtClean="0"/>
              <a:t>出版物名称</a:t>
            </a:r>
            <a:endParaRPr lang="en-US" altLang="zh-CN" sz="1100" b="1" dirty="0" smtClean="0"/>
          </a:p>
          <a:p>
            <a:pPr marL="342900" indent="-342900">
              <a:buAutoNum type="arabicPeriod"/>
            </a:pPr>
            <a:r>
              <a:rPr lang="en-US" altLang="zh-CN" sz="1100" b="1" dirty="0" smtClean="0"/>
              <a:t>DOI</a:t>
            </a:r>
            <a:r>
              <a:rPr lang="zh-CN" altLang="en-US" sz="1100" b="1" dirty="0" smtClean="0"/>
              <a:t>号</a:t>
            </a:r>
            <a:endParaRPr lang="en-US" altLang="zh-CN" sz="1100" b="1" dirty="0" smtClean="0"/>
          </a:p>
          <a:p>
            <a:pPr marL="342900" indent="-342900">
              <a:buAutoNum type="arabicPeriod"/>
            </a:pPr>
            <a:r>
              <a:rPr lang="en-US" altLang="zh-CN" sz="1100" b="1" dirty="0" smtClean="0"/>
              <a:t>ISBN</a:t>
            </a:r>
            <a:endParaRPr lang="en-US" altLang="zh-CN" sz="1100" b="1" dirty="0" smtClean="0"/>
          </a:p>
          <a:p>
            <a:pPr marL="342900" indent="-342900">
              <a:buAutoNum type="arabicPeriod"/>
            </a:pPr>
            <a:r>
              <a:rPr lang="en-US" altLang="zh-CN" sz="1100" b="1" dirty="0"/>
              <a:t> </a:t>
            </a:r>
            <a:r>
              <a:rPr lang="en-US" altLang="zh-CN" sz="1100" b="1" dirty="0" smtClean="0"/>
              <a:t>ISSN</a:t>
            </a:r>
            <a:endParaRPr lang="zh-CN" altLang="en-US" sz="1100" b="1" dirty="0"/>
          </a:p>
        </p:txBody>
      </p:sp>
      <p:sp>
        <p:nvSpPr>
          <p:cNvPr id="13" name="下箭头 12"/>
          <p:cNvSpPr/>
          <p:nvPr/>
        </p:nvSpPr>
        <p:spPr>
          <a:xfrm>
            <a:off x="5287940" y="5104076"/>
            <a:ext cx="144016" cy="304094"/>
          </a:xfrm>
          <a:prstGeom prst="downArrow">
            <a:avLst/>
          </a:prstGeom>
          <a:solidFill>
            <a:srgbClr val="C00000"/>
          </a:solidFill>
          <a:ln>
            <a:solidFill>
              <a:srgbClr val="D25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716016" y="5408170"/>
            <a:ext cx="1728192" cy="276999"/>
          </a:xfrm>
          <a:prstGeom prst="rect">
            <a:avLst/>
          </a:prstGeom>
          <a:noFill/>
        </p:spPr>
        <p:txBody>
          <a:bodyPr wrap="square" rtlCol="0">
            <a:spAutoFit/>
          </a:bodyPr>
          <a:lstStyle/>
          <a:p>
            <a:r>
              <a:rPr lang="zh-CN" altLang="en-US" sz="1200" b="1" dirty="0" smtClean="0"/>
              <a:t>增加或者减少检索条件</a:t>
            </a:r>
            <a:endParaRPr lang="zh-CN" altLang="en-US" sz="12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0" y="1628800"/>
            <a:ext cx="4218965" cy="4680520"/>
          </a:xfrm>
        </p:spPr>
        <p:txBody>
          <a:bodyPr>
            <a:normAutofit/>
          </a:bodyPr>
          <a:lstStyle/>
          <a:p>
            <a:r>
              <a:rPr lang="zh-CN" altLang="zh-CN" sz="1600" b="1" dirty="0" smtClean="0"/>
              <a:t>使用统计</a:t>
            </a:r>
            <a:endParaRPr lang="zh-CN" altLang="zh-CN" sz="1600" dirty="0" smtClean="0"/>
          </a:p>
          <a:p>
            <a:pPr>
              <a:buNone/>
            </a:pPr>
            <a:r>
              <a:rPr lang="en-US" altLang="zh-CN" sz="1600" dirty="0" smtClean="0"/>
              <a:t>      iGroup</a:t>
            </a:r>
            <a:r>
              <a:rPr lang="zh-CN" altLang="zh-CN" sz="1600" dirty="0" smtClean="0"/>
              <a:t>有</a:t>
            </a:r>
            <a:r>
              <a:rPr lang="zh-CN" altLang="en-US" sz="1600" dirty="0" smtClean="0"/>
              <a:t>专业的</a:t>
            </a:r>
            <a:r>
              <a:rPr lang="zh-CN" altLang="zh-CN" sz="1600" dirty="0" smtClean="0"/>
              <a:t>客服人员根据您的要求提供符合</a:t>
            </a:r>
            <a:r>
              <a:rPr lang="en-US" altLang="zh-CN" sz="1600" dirty="0" smtClean="0"/>
              <a:t>COUNTER</a:t>
            </a:r>
            <a:r>
              <a:rPr lang="zh-CN" altLang="zh-CN" sz="1600" dirty="0" smtClean="0"/>
              <a:t>标准的数据库使用统计</a:t>
            </a:r>
            <a:endParaRPr lang="en-US" altLang="zh-CN" sz="1600" dirty="0" smtClean="0"/>
          </a:p>
          <a:p>
            <a:pPr>
              <a:buNone/>
            </a:pPr>
            <a:endParaRPr lang="zh-CN" altLang="zh-CN" sz="1600" dirty="0" smtClean="0"/>
          </a:p>
          <a:p>
            <a:r>
              <a:rPr lang="zh-CN" altLang="zh-CN" sz="1600" b="1" dirty="0" smtClean="0"/>
              <a:t>讲座培</a:t>
            </a:r>
            <a:r>
              <a:rPr lang="zh-CN" altLang="en-US" sz="1600" b="1" dirty="0" smtClean="0"/>
              <a:t>训</a:t>
            </a:r>
            <a:endParaRPr lang="en-US" altLang="zh-CN" sz="1600" b="1" dirty="0" smtClean="0"/>
          </a:p>
          <a:p>
            <a:pPr>
              <a:buNone/>
            </a:pPr>
            <a:r>
              <a:rPr lang="en-US" altLang="zh-CN" sz="1600" b="1" dirty="0" smtClean="0"/>
              <a:t>      </a:t>
            </a:r>
            <a:r>
              <a:rPr lang="en-US" altLang="zh-CN" sz="1600" dirty="0" smtClean="0"/>
              <a:t>iGroup</a:t>
            </a:r>
            <a:r>
              <a:rPr lang="zh-CN" altLang="zh-CN" sz="1600" dirty="0" smtClean="0"/>
              <a:t>提供中文使用指南，并根据您的要求进行数据库资源内容</a:t>
            </a:r>
            <a:r>
              <a:rPr lang="en-US" altLang="zh-CN" sz="1600" dirty="0" smtClean="0"/>
              <a:t>/</a:t>
            </a:r>
            <a:r>
              <a:rPr lang="zh-CN" altLang="zh-CN" sz="1600" dirty="0" smtClean="0"/>
              <a:t>检索平台</a:t>
            </a:r>
            <a:r>
              <a:rPr lang="en-US" altLang="zh-CN" sz="1600" dirty="0" smtClean="0"/>
              <a:t>/</a:t>
            </a:r>
            <a:r>
              <a:rPr lang="zh-CN" altLang="zh-CN" sz="1600" dirty="0" smtClean="0"/>
              <a:t>检索技巧的培训；</a:t>
            </a:r>
            <a:endParaRPr lang="en-US" altLang="zh-CN" sz="1600" dirty="0" smtClean="0"/>
          </a:p>
          <a:p>
            <a:pPr>
              <a:buNone/>
            </a:pPr>
            <a:r>
              <a:rPr lang="en-US" altLang="zh-CN" sz="1600" dirty="0"/>
              <a:t> </a:t>
            </a:r>
            <a:r>
              <a:rPr lang="en-US" altLang="zh-CN" sz="1600" dirty="0" smtClean="0"/>
              <a:t>     </a:t>
            </a:r>
            <a:r>
              <a:rPr lang="zh-CN" altLang="zh-CN" sz="1600" dirty="0" smtClean="0"/>
              <a:t>数据库有新内容或新功能，</a:t>
            </a:r>
            <a:r>
              <a:rPr lang="en-US" altLang="zh-CN" sz="1600" dirty="0" smtClean="0"/>
              <a:t>iGroup</a:t>
            </a:r>
            <a:r>
              <a:rPr lang="zh-CN" altLang="zh-CN" sz="1600" dirty="0" smtClean="0"/>
              <a:t>会发送邮件告知</a:t>
            </a:r>
            <a:endParaRPr lang="en-US" altLang="zh-CN" sz="1600" dirty="0" smtClean="0"/>
          </a:p>
          <a:p>
            <a:pPr>
              <a:buNone/>
            </a:pPr>
            <a:endParaRPr lang="zh-CN" altLang="zh-CN" sz="1600" dirty="0" smtClean="0"/>
          </a:p>
          <a:p>
            <a:r>
              <a:rPr lang="zh-CN" altLang="zh-CN" sz="1600" b="1" dirty="0" smtClean="0"/>
              <a:t>访问故障</a:t>
            </a:r>
            <a:endParaRPr lang="zh-CN" altLang="zh-CN" sz="1600" dirty="0" smtClean="0"/>
          </a:p>
          <a:p>
            <a:pPr>
              <a:buNone/>
            </a:pPr>
            <a:r>
              <a:rPr lang="en-US" altLang="zh-CN" sz="1600" dirty="0" smtClean="0"/>
              <a:t>      iGroup</a:t>
            </a:r>
            <a:r>
              <a:rPr lang="zh-CN" altLang="zh-CN" sz="1600" dirty="0" smtClean="0"/>
              <a:t>有</a:t>
            </a:r>
            <a:r>
              <a:rPr lang="zh-CN" altLang="en-US" sz="1600" dirty="0" smtClean="0"/>
              <a:t>专业的</a:t>
            </a:r>
            <a:r>
              <a:rPr lang="zh-CN" altLang="zh-CN" sz="1600" dirty="0" smtClean="0"/>
              <a:t>客服人员为您解决日常使用中发生的问题，包括日常维护、排除故障、</a:t>
            </a:r>
            <a:r>
              <a:rPr lang="en-US" altLang="zh-CN" sz="1600" dirty="0" smtClean="0"/>
              <a:t>IP</a:t>
            </a:r>
            <a:r>
              <a:rPr lang="zh-CN" altLang="zh-CN" sz="1600" dirty="0" smtClean="0"/>
              <a:t>更新等事宜</a:t>
            </a:r>
            <a:endParaRPr lang="zh-CN" altLang="zh-CN" sz="1600" dirty="0" smtClean="0"/>
          </a:p>
          <a:p>
            <a:endParaRPr lang="zh-CN" altLang="en-US" dirty="0"/>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23528" y="1113317"/>
            <a:ext cx="3930420" cy="5571403"/>
          </a:xfrm>
          <a:prstGeom prst="rect">
            <a:avLst/>
          </a:prstGeom>
        </p:spPr>
      </p:pic>
      <p:grpSp>
        <p:nvGrpSpPr>
          <p:cNvPr id="5" name="组合 4"/>
          <p:cNvGrpSpPr/>
          <p:nvPr/>
        </p:nvGrpSpPr>
        <p:grpSpPr>
          <a:xfrm>
            <a:off x="4788024" y="746774"/>
            <a:ext cx="4355976" cy="733086"/>
            <a:chOff x="5115680" y="2636912"/>
            <a:chExt cx="4706565" cy="792088"/>
          </a:xfrm>
        </p:grpSpPr>
        <p:sp>
          <p:nvSpPr>
            <p:cNvPr id="6" name="椭圆 3"/>
            <p:cNvSpPr>
              <a:spLocks noChangeArrowheads="1"/>
            </p:cNvSpPr>
            <p:nvPr/>
          </p:nvSpPr>
          <p:spPr bwMode="auto">
            <a:xfrm>
              <a:off x="5115680" y="2636912"/>
              <a:ext cx="792065" cy="792088"/>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2400" dirty="0" smtClean="0">
                  <a:solidFill>
                    <a:srgbClr val="FFFFFF"/>
                  </a:solidFill>
                  <a:latin typeface="Impact" panose="020B0806030902050204" pitchFamily="34" charset="0"/>
                </a:rPr>
                <a:t>05</a:t>
              </a:r>
              <a:endParaRPr lang="zh-CN" altLang="en-US" sz="2400" dirty="0">
                <a:solidFill>
                  <a:srgbClr val="FFFFFF"/>
                </a:solidFill>
                <a:latin typeface="Impact" panose="020B0806030902050204" pitchFamily="34" charset="0"/>
              </a:endParaRPr>
            </a:p>
          </p:txBody>
        </p:sp>
        <p:sp>
          <p:nvSpPr>
            <p:cNvPr id="7" name="文本框 6"/>
            <p:cNvSpPr txBox="1"/>
            <p:nvPr/>
          </p:nvSpPr>
          <p:spPr>
            <a:xfrm>
              <a:off x="6003563" y="2802123"/>
              <a:ext cx="3818682" cy="400110"/>
            </a:xfrm>
            <a:prstGeom prst="rect">
              <a:avLst/>
            </a:prstGeom>
            <a:noFill/>
          </p:spPr>
          <p:txBody>
            <a:bodyPr wrap="square" rtlCol="0">
              <a:spAutoFit/>
            </a:bodyPr>
            <a:lstStyle/>
            <a:p>
              <a:r>
                <a:rPr lang="en-US" altLang="zh-CN" sz="2000" b="1" dirty="0" smtClean="0"/>
                <a:t>iGroup</a:t>
              </a:r>
              <a:r>
                <a:rPr lang="zh-CN" altLang="en-US" sz="2000" b="1" dirty="0" smtClean="0"/>
                <a:t>公司提供的服务</a:t>
              </a:r>
              <a:endParaRPr lang="zh-CN" altLang="en-US" sz="2000" b="1" dirty="0"/>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506794" y="790555"/>
            <a:ext cx="5904656" cy="1143000"/>
          </a:xfrm>
        </p:spPr>
        <p:txBody>
          <a:bodyPr>
            <a:noAutofit/>
          </a:bodyPr>
          <a:lstStyle/>
          <a:p>
            <a:pPr marL="342900" indent="-342900">
              <a:lnSpc>
                <a:spcPct val="80000"/>
              </a:lnSpc>
              <a:spcBef>
                <a:spcPct val="20000"/>
              </a:spcBef>
            </a:pPr>
            <a:r>
              <a:rPr lang="zh-CN" altLang="en-US" sz="2800" b="1" dirty="0" smtClean="0">
                <a:latin typeface="微软雅黑" panose="020B0503020204020204" pitchFamily="34" charset="-122"/>
                <a:ea typeface="微软雅黑" panose="020B0503020204020204" pitchFamily="34" charset="-122"/>
                <a:cs typeface="+mn-cs"/>
              </a:rPr>
              <a:t>关于</a:t>
            </a:r>
            <a:r>
              <a:rPr lang="en-US" altLang="zh-CN" sz="2800" b="1" dirty="0" smtClean="0">
                <a:latin typeface="微软雅黑" panose="020B0503020204020204" pitchFamily="34" charset="-122"/>
                <a:ea typeface="微软雅黑" panose="020B0503020204020204" pitchFamily="34" charset="-122"/>
                <a:cs typeface="+mn-cs"/>
              </a:rPr>
              <a:t>IEEE CS</a:t>
            </a:r>
            <a:endParaRPr lang="zh-CN" altLang="en-US" sz="2800" b="1" dirty="0" smtClean="0">
              <a:latin typeface="微软雅黑" panose="020B0503020204020204" pitchFamily="34" charset="-122"/>
              <a:ea typeface="微软雅黑" panose="020B0503020204020204" pitchFamily="34" charset="-122"/>
              <a:cs typeface="+mn-cs"/>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1520" y="917296"/>
            <a:ext cx="2422316" cy="2413000"/>
          </a:xfrm>
          <a:prstGeom prst="rect">
            <a:avLst/>
          </a:prstGeom>
        </p:spPr>
      </p:pic>
      <p:sp>
        <p:nvSpPr>
          <p:cNvPr id="5" name="矩形 4"/>
          <p:cNvSpPr/>
          <p:nvPr/>
        </p:nvSpPr>
        <p:spPr>
          <a:xfrm>
            <a:off x="3010850" y="1760636"/>
            <a:ext cx="5737614" cy="1569660"/>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altLang="zh-CN" sz="1600" kern="100" dirty="0" smtClean="0">
                <a:latin typeface="+mn-ea"/>
                <a:cs typeface="Arial" panose="020B0604020202020204" pitchFamily="34" charset="0"/>
              </a:rPr>
              <a:t>IEEE Computing Society (</a:t>
            </a:r>
            <a:r>
              <a:rPr lang="zh-CN" altLang="en-US" sz="1600" kern="100" dirty="0" smtClean="0">
                <a:latin typeface="+mn-ea"/>
                <a:cs typeface="Arial" panose="020B0604020202020204" pitchFamily="34" charset="0"/>
              </a:rPr>
              <a:t>简称</a:t>
            </a:r>
            <a:r>
              <a:rPr lang="en-US" altLang="zh-CN" sz="1600" kern="100" dirty="0" smtClean="0">
                <a:latin typeface="+mn-ea"/>
                <a:cs typeface="Arial" panose="020B0604020202020204" pitchFamily="34" charset="0"/>
              </a:rPr>
              <a:t>IEEE CS</a:t>
            </a:r>
            <a:r>
              <a:rPr lang="zh-CN" altLang="en-US" sz="1600" kern="100" dirty="0" smtClean="0">
                <a:latin typeface="+mn-ea"/>
                <a:cs typeface="Arial" panose="020B0604020202020204" pitchFamily="34" charset="0"/>
              </a:rPr>
              <a:t>计算机学会</a:t>
            </a:r>
            <a:r>
              <a:rPr lang="en-US" altLang="zh-CN" sz="1600" kern="100" dirty="0" smtClean="0">
                <a:latin typeface="+mn-ea"/>
                <a:cs typeface="Arial" panose="020B0604020202020204" pitchFamily="34" charset="0"/>
              </a:rPr>
              <a:t>)</a:t>
            </a:r>
            <a:r>
              <a:rPr lang="zh-CN" altLang="en-US" sz="1600" kern="100" dirty="0" smtClean="0">
                <a:latin typeface="+mn-ea"/>
                <a:cs typeface="Arial" panose="020B0604020202020204" pitchFamily="34" charset="0"/>
              </a:rPr>
              <a:t>成立于</a:t>
            </a:r>
            <a:r>
              <a:rPr lang="en-US" altLang="zh-CN" sz="1600" kern="100" dirty="0" smtClean="0">
                <a:latin typeface="+mn-ea"/>
                <a:cs typeface="Arial" panose="020B0604020202020204" pitchFamily="34" charset="0"/>
              </a:rPr>
              <a:t>1946</a:t>
            </a:r>
            <a:r>
              <a:rPr lang="zh-CN" altLang="en-US" sz="1600" kern="100" dirty="0" smtClean="0">
                <a:latin typeface="+mn-ea"/>
                <a:cs typeface="Arial" panose="020B0604020202020204" pitchFamily="34" charset="0"/>
              </a:rPr>
              <a:t>年，</a:t>
            </a:r>
            <a:r>
              <a:rPr lang="zh-CN" altLang="zh-CN" sz="1600" kern="100" dirty="0" smtClean="0">
                <a:latin typeface="+mn-ea"/>
                <a:cs typeface="Arial" panose="020B0604020202020204" pitchFamily="34" charset="0"/>
              </a:rPr>
              <a:t>是</a:t>
            </a:r>
            <a:r>
              <a:rPr lang="zh-CN" altLang="zh-CN" sz="1600" kern="100" dirty="0">
                <a:latin typeface="+mn-ea"/>
                <a:cs typeface="Arial" panose="020B0604020202020204" pitchFamily="34" charset="0"/>
              </a:rPr>
              <a:t>世界上最早和最大的计算机专业人士的学会</a:t>
            </a:r>
            <a:r>
              <a:rPr lang="zh-CN" altLang="zh-CN" sz="1600" kern="100" dirty="0" smtClean="0">
                <a:latin typeface="+mn-ea"/>
                <a:cs typeface="Arial" panose="020B0604020202020204" pitchFamily="34" charset="0"/>
              </a:rPr>
              <a:t>，是</a:t>
            </a:r>
            <a:r>
              <a:rPr lang="en-US" altLang="zh-CN" sz="1600" kern="100" dirty="0" smtClean="0">
                <a:latin typeface="+mn-ea"/>
                <a:cs typeface="Arial" panose="020B0604020202020204" pitchFamily="34" charset="0"/>
              </a:rPr>
              <a:t>IEEE</a:t>
            </a:r>
            <a:r>
              <a:rPr lang="zh-CN" altLang="en-US" sz="1600" kern="100" dirty="0" smtClean="0">
                <a:latin typeface="+mn-ea"/>
                <a:cs typeface="Arial" panose="020B0604020202020204" pitchFamily="34" charset="0"/>
              </a:rPr>
              <a:t>（电气电子工程师学会）旗</a:t>
            </a:r>
            <a:r>
              <a:rPr lang="zh-CN" altLang="zh-CN" sz="1600" kern="100" dirty="0" smtClean="0">
                <a:latin typeface="+mn-ea"/>
                <a:cs typeface="Arial" panose="020B0604020202020204" pitchFamily="34" charset="0"/>
              </a:rPr>
              <a:t>下</a:t>
            </a:r>
            <a:r>
              <a:rPr lang="en-US" altLang="zh-CN" sz="1600" kern="100" dirty="0">
                <a:latin typeface="+mn-ea"/>
                <a:cs typeface="Arial" panose="020B0604020202020204" pitchFamily="34" charset="0"/>
              </a:rPr>
              <a:t>39</a:t>
            </a:r>
            <a:r>
              <a:rPr lang="zh-CN" altLang="zh-CN" sz="1600" kern="100" dirty="0">
                <a:latin typeface="+mn-ea"/>
                <a:cs typeface="Arial" panose="020B0604020202020204" pitchFamily="34" charset="0"/>
              </a:rPr>
              <a:t>个专业学会中最大的一家。</a:t>
            </a:r>
            <a:endParaRPr lang="zh-CN" altLang="en-US" sz="1600" dirty="0">
              <a:latin typeface="+mn-ea"/>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9657" y="3700212"/>
            <a:ext cx="2620100" cy="1869684"/>
          </a:xfrm>
          <a:prstGeom prst="rect">
            <a:avLst/>
          </a:prstGeom>
        </p:spPr>
      </p:pic>
      <p:sp>
        <p:nvSpPr>
          <p:cNvPr id="10" name="文本框 9"/>
          <p:cNvSpPr txBox="1"/>
          <p:nvPr/>
        </p:nvSpPr>
        <p:spPr>
          <a:xfrm>
            <a:off x="490570" y="4034889"/>
            <a:ext cx="4968552" cy="1200329"/>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zh-CN" altLang="en-US" sz="1600" b="1" kern="100" dirty="0">
                <a:solidFill>
                  <a:srgbClr val="FF0000"/>
                </a:solidFill>
                <a:latin typeface="+mn-ea"/>
                <a:cs typeface="Arial" panose="020B0604020202020204" pitchFamily="34" charset="0"/>
              </a:rPr>
              <a:t>宗旨：</a:t>
            </a:r>
            <a:r>
              <a:rPr lang="zh-CN" altLang="en-US" sz="1600" kern="100" dirty="0">
                <a:latin typeface="+mn-ea"/>
                <a:cs typeface="Arial" panose="020B0604020202020204" pitchFamily="34" charset="0"/>
              </a:rPr>
              <a:t>推进计算机和数据处理技术的理论和实践的发展，为</a:t>
            </a:r>
            <a:r>
              <a:rPr lang="zh-CN" altLang="zh-CN" sz="1600" kern="100" dirty="0">
                <a:latin typeface="+mn-ea"/>
                <a:cs typeface="Arial" panose="020B0604020202020204" pitchFamily="34" charset="0"/>
              </a:rPr>
              <a:t>全球计算机专业人士</a:t>
            </a:r>
            <a:r>
              <a:rPr lang="zh-CN" altLang="en-US" sz="1600" kern="100" dirty="0">
                <a:latin typeface="+mn-ea"/>
                <a:cs typeface="Arial" panose="020B0604020202020204" pitchFamily="34" charset="0"/>
              </a:rPr>
              <a:t>提供最可靠和丰富的前沿资讯。</a:t>
            </a:r>
            <a:endParaRPr lang="zh-CN" altLang="en-US" sz="1600" kern="100" dirty="0">
              <a:latin typeface="+mn-ea"/>
              <a:cs typeface="Arial" panose="020B0604020202020204" pitchFamily="34" charset="0"/>
            </a:endParaRPr>
          </a:p>
        </p:txBody>
      </p:sp>
      <p:sp>
        <p:nvSpPr>
          <p:cNvPr id="11" name="椭圆 3"/>
          <p:cNvSpPr>
            <a:spLocks noChangeArrowheads="1"/>
          </p:cNvSpPr>
          <p:nvPr/>
        </p:nvSpPr>
        <p:spPr bwMode="auto">
          <a:xfrm>
            <a:off x="3275856" y="926827"/>
            <a:ext cx="792065" cy="792088"/>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2400" dirty="0">
                <a:solidFill>
                  <a:srgbClr val="FFFFFF"/>
                </a:solidFill>
                <a:latin typeface="Impact" panose="020B0806030902050204" pitchFamily="34" charset="0"/>
              </a:rPr>
              <a:t>01</a:t>
            </a:r>
            <a:endParaRPr lang="zh-CN" altLang="en-US" sz="2400" dirty="0">
              <a:solidFill>
                <a:srgbClr val="FFFFFF"/>
              </a:solidFill>
              <a:latin typeface="Impact" panose="020B080603090205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42270" y="836712"/>
            <a:ext cx="5077031" cy="523220"/>
          </a:xfrm>
          <a:prstGeom prst="rect">
            <a:avLst/>
          </a:prstGeom>
        </p:spPr>
        <p:txBody>
          <a:bodyPr wrap="none">
            <a:spAutoFit/>
          </a:bodyPr>
          <a:lstStyle/>
          <a:p>
            <a:r>
              <a:rPr lang="en-US" altLang="zh-CN" sz="2800" b="1" dirty="0" smtClean="0">
                <a:latin typeface="微软雅黑" panose="020B0503020204020204" pitchFamily="34" charset="-122"/>
                <a:ea typeface="微软雅黑" panose="020B0503020204020204" pitchFamily="34" charset="-122"/>
              </a:rPr>
              <a:t>IEEE CS</a:t>
            </a:r>
            <a:r>
              <a:rPr lang="zh-CN" altLang="en-US" sz="2800" b="1" dirty="0" smtClean="0">
                <a:latin typeface="微软雅黑" panose="020B0503020204020204" pitchFamily="34" charset="-122"/>
                <a:ea typeface="微软雅黑" panose="020B0503020204020204" pitchFamily="34" charset="-122"/>
              </a:rPr>
              <a:t>计算机学会提供的服务</a:t>
            </a:r>
            <a:endParaRPr lang="zh-CN" altLang="en-US" sz="2800" dirty="0"/>
          </a:p>
        </p:txBody>
      </p:sp>
      <p:sp>
        <p:nvSpPr>
          <p:cNvPr id="3" name="内容占位符 2"/>
          <p:cNvSpPr txBox="1"/>
          <p:nvPr/>
        </p:nvSpPr>
        <p:spPr bwMode="auto">
          <a:xfrm>
            <a:off x="273716" y="1196752"/>
            <a:ext cx="8280400" cy="3816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Font typeface="Wingdings" panose="05000000000000000000" pitchFamily="2" charset="2"/>
              <a:buNone/>
            </a:pPr>
            <a:endParaRPr lang="en-US" altLang="zh-CN" dirty="0" smtClean="0">
              <a:solidFill>
                <a:srgbClr val="005986"/>
              </a:solidFill>
            </a:endParaRPr>
          </a:p>
          <a:p>
            <a:pPr lvl="1">
              <a:buFont typeface="Wingdings" panose="05000000000000000000" pitchFamily="2" charset="2"/>
              <a:buChar char="Ø"/>
            </a:pPr>
            <a:r>
              <a:rPr lang="zh-CN" altLang="en-US" sz="1600" kern="100" dirty="0">
                <a:latin typeface="+mn-ea"/>
                <a:cs typeface="Arial" panose="020B0604020202020204" pitchFamily="34" charset="0"/>
              </a:rPr>
              <a:t>在全世界有</a:t>
            </a:r>
            <a:r>
              <a:rPr lang="en-US" altLang="zh-CN" sz="1600" kern="100" dirty="0">
                <a:latin typeface="+mn-ea"/>
                <a:cs typeface="Arial" panose="020B0604020202020204" pitchFamily="34" charset="0"/>
              </a:rPr>
              <a:t>157 </a:t>
            </a:r>
            <a:r>
              <a:rPr lang="zh-CN" altLang="en-US" sz="1600" kern="100" dirty="0">
                <a:latin typeface="+mn-ea"/>
                <a:cs typeface="Arial" panose="020B0604020202020204" pitchFamily="34" charset="0"/>
              </a:rPr>
              <a:t>个学生分会和</a:t>
            </a:r>
            <a:r>
              <a:rPr lang="en-US" altLang="zh-CN" sz="1600" kern="100" dirty="0">
                <a:latin typeface="+mn-ea"/>
                <a:cs typeface="Arial" panose="020B0604020202020204" pitchFamily="34" charset="0"/>
              </a:rPr>
              <a:t>176</a:t>
            </a:r>
            <a:r>
              <a:rPr lang="zh-CN" altLang="en-US" sz="1600" kern="100" dirty="0">
                <a:latin typeface="+mn-ea"/>
                <a:cs typeface="Arial" panose="020B0604020202020204" pitchFamily="34" charset="0"/>
              </a:rPr>
              <a:t>个专业分会</a:t>
            </a:r>
            <a:r>
              <a:rPr lang="zh-CN" altLang="en-US" sz="1600" kern="100" dirty="0" smtClean="0">
                <a:latin typeface="+mn-ea"/>
                <a:cs typeface="Arial" panose="020B0604020202020204" pitchFamily="34" charset="0"/>
              </a:rPr>
              <a:t>。</a:t>
            </a:r>
            <a:endParaRPr lang="en-US" altLang="zh-CN" sz="1600" kern="100" dirty="0" smtClean="0">
              <a:latin typeface="+mn-ea"/>
              <a:cs typeface="Arial" panose="020B0604020202020204" pitchFamily="34" charset="0"/>
            </a:endParaRPr>
          </a:p>
          <a:p>
            <a:pPr lvl="1">
              <a:buFont typeface="Wingdings" panose="05000000000000000000" pitchFamily="2" charset="2"/>
              <a:buChar char="Ø"/>
            </a:pPr>
            <a:endParaRPr lang="en-US" altLang="zh-CN" sz="1600" kern="100" dirty="0">
              <a:latin typeface="+mn-ea"/>
              <a:cs typeface="Arial" panose="020B0604020202020204" pitchFamily="34" charset="0"/>
            </a:endParaRPr>
          </a:p>
          <a:p>
            <a:pPr lvl="1">
              <a:buFont typeface="Wingdings" panose="05000000000000000000" pitchFamily="2" charset="2"/>
              <a:buChar char="Ø"/>
            </a:pPr>
            <a:r>
              <a:rPr lang="zh-CN" altLang="en-US" sz="1600" kern="100" dirty="0" smtClean="0">
                <a:latin typeface="+mn-ea"/>
                <a:cs typeface="Arial" panose="020B0604020202020204" pitchFamily="34" charset="0"/>
              </a:rPr>
              <a:t>在</a:t>
            </a:r>
            <a:r>
              <a:rPr lang="zh-CN" altLang="en-US" sz="1600" kern="100" dirty="0">
                <a:latin typeface="+mn-ea"/>
                <a:cs typeface="Arial" panose="020B0604020202020204" pitchFamily="34" charset="0"/>
              </a:rPr>
              <a:t>教育活动方面有课程大纲设计</a:t>
            </a:r>
            <a:r>
              <a:rPr lang="zh-CN" altLang="en-US" sz="1600" kern="100" dirty="0" smtClean="0">
                <a:latin typeface="+mn-ea"/>
                <a:cs typeface="Arial" panose="020B0604020202020204" pitchFamily="34" charset="0"/>
              </a:rPr>
              <a:t>、学术评估和</a:t>
            </a:r>
            <a:r>
              <a:rPr lang="zh-CN" altLang="en-US" sz="1600" kern="100" dirty="0">
                <a:latin typeface="+mn-ea"/>
                <a:cs typeface="Arial" panose="020B0604020202020204" pitchFamily="34" charset="0"/>
              </a:rPr>
              <a:t>继续教育</a:t>
            </a:r>
            <a:r>
              <a:rPr lang="zh-CN" altLang="en-US" sz="1600" kern="100" dirty="0" smtClean="0">
                <a:latin typeface="+mn-ea"/>
                <a:cs typeface="Arial" panose="020B0604020202020204" pitchFamily="34" charset="0"/>
              </a:rPr>
              <a:t>服务</a:t>
            </a:r>
            <a:endParaRPr lang="en-US" altLang="zh-CN" sz="1600" kern="100" dirty="0" smtClean="0">
              <a:latin typeface="+mn-ea"/>
              <a:cs typeface="Arial" panose="020B0604020202020204" pitchFamily="34" charset="0"/>
            </a:endParaRPr>
          </a:p>
          <a:p>
            <a:pPr lvl="1">
              <a:buFont typeface="Wingdings" panose="05000000000000000000" pitchFamily="2" charset="2"/>
              <a:buChar char="Ø"/>
            </a:pPr>
            <a:endParaRPr lang="en-US" altLang="zh-CN" sz="1600" kern="100" dirty="0" smtClean="0">
              <a:latin typeface="+mn-ea"/>
              <a:cs typeface="Arial" panose="020B0604020202020204" pitchFamily="34" charset="0"/>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3716" y="2780928"/>
            <a:ext cx="8748464" cy="1425924"/>
          </a:xfrm>
          <a:prstGeom prst="rect">
            <a:avLst/>
          </a:prstGeom>
        </p:spPr>
      </p:pic>
      <p:sp>
        <p:nvSpPr>
          <p:cNvPr id="8" name="矩形 7"/>
          <p:cNvSpPr/>
          <p:nvPr/>
        </p:nvSpPr>
        <p:spPr>
          <a:xfrm>
            <a:off x="273716" y="4446208"/>
            <a:ext cx="8134301" cy="984885"/>
          </a:xfrm>
          <a:prstGeom prst="rect">
            <a:avLst/>
          </a:prstGeom>
        </p:spPr>
        <p:txBody>
          <a:bodyPr wrap="square">
            <a:spAutoFit/>
          </a:bodyPr>
          <a:lstStyle/>
          <a:p>
            <a:pPr lvl="1">
              <a:buFont typeface="Wingdings" panose="05000000000000000000" pitchFamily="2" charset="2"/>
              <a:buChar char="Ø"/>
            </a:pPr>
            <a:r>
              <a:rPr lang="zh-CN" altLang="en-US" sz="1600" kern="100" dirty="0" smtClean="0">
                <a:latin typeface="+mn-ea"/>
                <a:cs typeface="Arial" panose="020B0604020202020204" pitchFamily="34" charset="0"/>
              </a:rPr>
              <a:t>设有</a:t>
            </a:r>
            <a:r>
              <a:rPr lang="zh-CN" altLang="en-US" sz="1600" kern="100" dirty="0">
                <a:latin typeface="+mn-ea"/>
                <a:cs typeface="Arial" panose="020B0604020202020204" pitchFamily="34" charset="0"/>
              </a:rPr>
              <a:t>标准化委员会，负责制定技术标准</a:t>
            </a:r>
            <a:r>
              <a:rPr lang="zh-CN" altLang="en-US" sz="1600" kern="100" dirty="0" smtClean="0">
                <a:latin typeface="+mn-ea"/>
                <a:cs typeface="Arial" panose="020B0604020202020204" pitchFamily="34" charset="0"/>
              </a:rPr>
              <a:t>。</a:t>
            </a:r>
            <a:endParaRPr lang="en-US" altLang="zh-CN" sz="1600" kern="100" dirty="0" smtClean="0">
              <a:latin typeface="+mn-ea"/>
              <a:cs typeface="Arial" panose="020B0604020202020204" pitchFamily="34" charset="0"/>
            </a:endParaRPr>
          </a:p>
          <a:p>
            <a:pPr lvl="1"/>
            <a:endParaRPr lang="en-US" altLang="zh-CN" sz="1600" kern="100" dirty="0" smtClean="0">
              <a:latin typeface="+mn-ea"/>
              <a:cs typeface="Arial" panose="020B0604020202020204" pitchFamily="34" charset="0"/>
            </a:endParaRPr>
          </a:p>
          <a:p>
            <a:pPr lvl="1"/>
            <a:endParaRPr lang="zh-CN" altLang="en-US" sz="1000" dirty="0">
              <a:solidFill>
                <a:srgbClr val="003300"/>
              </a:solidFill>
              <a:latin typeface="+mj-ea"/>
            </a:endParaRPr>
          </a:p>
          <a:p>
            <a:pPr lvl="1">
              <a:buFont typeface="Wingdings" panose="05000000000000000000" pitchFamily="2" charset="2"/>
              <a:buChar char="Ø"/>
            </a:pPr>
            <a:r>
              <a:rPr lang="zh-CN" altLang="en-US" sz="1600" kern="100" dirty="0">
                <a:latin typeface="+mn-ea"/>
                <a:cs typeface="Arial" panose="020B0604020202020204" pitchFamily="34" charset="0"/>
              </a:rPr>
              <a:t>每年召开的专业国际会议超过</a:t>
            </a:r>
            <a:r>
              <a:rPr lang="en-US" altLang="zh-CN" sz="1600" kern="100" dirty="0">
                <a:latin typeface="+mn-ea"/>
                <a:cs typeface="Arial" panose="020B0604020202020204" pitchFamily="34" charset="0"/>
              </a:rPr>
              <a:t>150</a:t>
            </a:r>
            <a:r>
              <a:rPr lang="zh-CN" altLang="en-US" sz="1600" kern="100" dirty="0">
                <a:latin typeface="+mn-ea"/>
                <a:cs typeface="Arial" panose="020B0604020202020204" pitchFamily="34" charset="0"/>
              </a:rPr>
              <a:t>个，并出版相应出版物</a:t>
            </a:r>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641653"/>
            <a:ext cx="8229600" cy="1102410"/>
          </a:xfrm>
        </p:spPr>
        <p:txBody>
          <a:bodyPr>
            <a:normAutofit/>
          </a:bodyPr>
          <a:lstStyle/>
          <a:p>
            <a:pPr>
              <a:lnSpc>
                <a:spcPct val="150000"/>
              </a:lnSpc>
            </a:pPr>
            <a:r>
              <a:rPr lang="en-US" altLang="zh-CN" sz="2800" b="1" dirty="0" smtClean="0">
                <a:latin typeface="微软雅黑" panose="020B0503020204020204" pitchFamily="34" charset="-122"/>
                <a:ea typeface="微软雅黑" panose="020B0503020204020204" pitchFamily="34" charset="-122"/>
              </a:rPr>
              <a:t>IEEE CS </a:t>
            </a:r>
            <a:r>
              <a:rPr lang="zh-CN" altLang="en-US" sz="2800" b="1" dirty="0" smtClean="0">
                <a:latin typeface="微软雅黑" panose="020B0503020204020204" pitchFamily="34" charset="-122"/>
                <a:ea typeface="微软雅黑" panose="020B0503020204020204" pitchFamily="34" charset="-122"/>
              </a:rPr>
              <a:t>数据库资源内容</a:t>
            </a:r>
            <a:endParaRPr lang="en-US" altLang="zh-CN" sz="2800" b="1" dirty="0">
              <a:latin typeface="微软雅黑" panose="020B0503020204020204" pitchFamily="34" charset="-122"/>
              <a:ea typeface="微软雅黑" panose="020B0503020204020204" pitchFamily="34" charset="-122"/>
            </a:endParaRPr>
          </a:p>
        </p:txBody>
      </p:sp>
      <p:sp>
        <p:nvSpPr>
          <p:cNvPr id="35" name="圆角矩形 10"/>
          <p:cNvSpPr/>
          <p:nvPr/>
        </p:nvSpPr>
        <p:spPr>
          <a:xfrm>
            <a:off x="4572000" y="2474823"/>
            <a:ext cx="1182541" cy="4440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dirty="0" smtClean="0"/>
              <a:t>37</a:t>
            </a:r>
            <a:r>
              <a:rPr lang="zh-CN" sz="2100" kern="1200" dirty="0" smtClean="0"/>
              <a:t>种</a:t>
            </a:r>
            <a:r>
              <a:rPr lang="en-US" sz="2100" kern="1200" dirty="0" smtClean="0"/>
              <a:t>SIG</a:t>
            </a:r>
            <a:r>
              <a:rPr lang="zh-CN" sz="2100" kern="1200" dirty="0" smtClean="0"/>
              <a:t>时事通讯</a:t>
            </a:r>
            <a:endParaRPr lang="zh-CN" sz="2100" kern="1200" dirty="0"/>
          </a:p>
        </p:txBody>
      </p:sp>
      <p:sp>
        <p:nvSpPr>
          <p:cNvPr id="6" name="椭圆 3"/>
          <p:cNvSpPr>
            <a:spLocks noChangeArrowheads="1"/>
          </p:cNvSpPr>
          <p:nvPr/>
        </p:nvSpPr>
        <p:spPr bwMode="auto">
          <a:xfrm>
            <a:off x="1763688" y="796814"/>
            <a:ext cx="792065" cy="792088"/>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2400" dirty="0" smtClean="0">
                <a:solidFill>
                  <a:srgbClr val="FFFFFF"/>
                </a:solidFill>
                <a:latin typeface="Impact" panose="020B0806030902050204" pitchFamily="34" charset="0"/>
              </a:rPr>
              <a:t>02</a:t>
            </a:r>
            <a:endParaRPr lang="zh-CN" altLang="en-US" sz="2400" dirty="0">
              <a:solidFill>
                <a:srgbClr val="FFFFFF"/>
              </a:solidFill>
              <a:latin typeface="Impact" panose="020B0806030902050204" pitchFamily="34" charset="0"/>
            </a:endParaRPr>
          </a:p>
        </p:txBody>
      </p:sp>
      <p:graphicFrame>
        <p:nvGraphicFramePr>
          <p:cNvPr id="10" name="图示 9"/>
          <p:cNvGraphicFramePr/>
          <p:nvPr/>
        </p:nvGraphicFramePr>
        <p:xfrm>
          <a:off x="1475656" y="1932628"/>
          <a:ext cx="6569260" cy="429090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43918" y="2140021"/>
            <a:ext cx="4572000" cy="4108817"/>
          </a:xfrm>
          <a:prstGeom prst="rect">
            <a:avLst/>
          </a:prstGeom>
        </p:spPr>
        <p:txBody>
          <a:bodyPr>
            <a:spAutoFit/>
          </a:bodyPr>
          <a:lstStyle/>
          <a:p>
            <a:pPr marL="285750" indent="-285750">
              <a:lnSpc>
                <a:spcPct val="150000"/>
              </a:lnSpc>
              <a:buFont typeface="Arial" panose="020B0604020202020204" pitchFamily="34" charset="0"/>
              <a:buChar char="•"/>
            </a:pPr>
            <a:r>
              <a:rPr lang="en-US" altLang="zh-CN" dirty="0">
                <a:latin typeface="+mn-ea"/>
              </a:rPr>
              <a:t>  Security</a:t>
            </a:r>
            <a:r>
              <a:rPr lang="zh-CN" altLang="en-US" dirty="0">
                <a:latin typeface="+mn-ea"/>
              </a:rPr>
              <a:t>（网络安全）</a:t>
            </a:r>
            <a:endParaRPr lang="en-US" altLang="zh-CN" dirty="0">
              <a:latin typeface="+mn-ea"/>
            </a:endParaRPr>
          </a:p>
          <a:p>
            <a:pPr marL="285750" indent="-285750">
              <a:lnSpc>
                <a:spcPct val="150000"/>
              </a:lnSpc>
              <a:buFont typeface="Arial" panose="020B0604020202020204" pitchFamily="34" charset="0"/>
              <a:buChar char="•"/>
            </a:pPr>
            <a:r>
              <a:rPr lang="en-US" altLang="zh-CN" dirty="0">
                <a:latin typeface="+mn-ea"/>
              </a:rPr>
              <a:t> </a:t>
            </a:r>
            <a:r>
              <a:rPr lang="en-US" altLang="zh-CN" dirty="0" smtClean="0">
                <a:latin typeface="+mn-ea"/>
              </a:rPr>
              <a:t> Big Data</a:t>
            </a:r>
            <a:r>
              <a:rPr lang="zh-CN" altLang="en-US" dirty="0" smtClean="0">
                <a:latin typeface="+mn-ea"/>
              </a:rPr>
              <a:t>（大数据）</a:t>
            </a:r>
            <a:endParaRPr lang="en-US" altLang="zh-CN" dirty="0">
              <a:latin typeface="+mn-ea"/>
            </a:endParaRPr>
          </a:p>
          <a:p>
            <a:pPr marL="285750" indent="-285750">
              <a:lnSpc>
                <a:spcPct val="150000"/>
              </a:lnSpc>
              <a:buFont typeface="Arial" panose="020B0604020202020204" pitchFamily="34" charset="0"/>
              <a:buChar char="•"/>
            </a:pPr>
            <a:r>
              <a:rPr lang="en-US" altLang="zh-CN" dirty="0">
                <a:latin typeface="+mn-ea"/>
              </a:rPr>
              <a:t> </a:t>
            </a:r>
            <a:r>
              <a:rPr lang="en-US" altLang="zh-CN" dirty="0" smtClean="0">
                <a:latin typeface="+mn-ea"/>
              </a:rPr>
              <a:t> Cloud Computing</a:t>
            </a:r>
            <a:r>
              <a:rPr lang="zh-CN" altLang="en-US" dirty="0" smtClean="0">
                <a:latin typeface="+mn-ea"/>
              </a:rPr>
              <a:t>（云计算）</a:t>
            </a:r>
            <a:endParaRPr lang="en-US" altLang="zh-CN" dirty="0">
              <a:latin typeface="+mn-ea"/>
            </a:endParaRPr>
          </a:p>
          <a:p>
            <a:pPr marL="285750" indent="-285750">
              <a:lnSpc>
                <a:spcPct val="150000"/>
              </a:lnSpc>
              <a:buFont typeface="Arial" panose="020B0604020202020204" pitchFamily="34" charset="0"/>
              <a:buChar char="•"/>
            </a:pPr>
            <a:r>
              <a:rPr lang="en-US" altLang="zh-CN" dirty="0">
                <a:latin typeface="+mn-ea"/>
              </a:rPr>
              <a:t> </a:t>
            </a:r>
            <a:r>
              <a:rPr lang="en-US" altLang="zh-CN" dirty="0" smtClean="0">
                <a:latin typeface="+mn-ea"/>
              </a:rPr>
              <a:t> DevOps</a:t>
            </a:r>
            <a:r>
              <a:rPr lang="zh-CN" altLang="en-US" dirty="0" smtClean="0">
                <a:latin typeface="+mn-ea"/>
              </a:rPr>
              <a:t>（开发与运维）</a:t>
            </a:r>
            <a:endParaRPr lang="en-US" altLang="zh-CN" dirty="0">
              <a:latin typeface="+mn-ea"/>
            </a:endParaRPr>
          </a:p>
          <a:p>
            <a:pPr marL="285750" indent="-285750">
              <a:lnSpc>
                <a:spcPct val="150000"/>
              </a:lnSpc>
              <a:buFont typeface="Arial" panose="020B0604020202020204" pitchFamily="34" charset="0"/>
              <a:buChar char="•"/>
            </a:pPr>
            <a:r>
              <a:rPr lang="en-US" altLang="zh-CN" dirty="0">
                <a:latin typeface="+mn-ea"/>
              </a:rPr>
              <a:t> </a:t>
            </a:r>
            <a:r>
              <a:rPr lang="en-US" altLang="zh-CN" dirty="0" smtClean="0">
                <a:latin typeface="+mn-ea"/>
              </a:rPr>
              <a:t> Artificial Intelligence</a:t>
            </a:r>
            <a:r>
              <a:rPr lang="zh-CN" altLang="en-US" dirty="0" smtClean="0">
                <a:latin typeface="+mn-ea"/>
              </a:rPr>
              <a:t>（人工智能）</a:t>
            </a:r>
            <a:endParaRPr lang="en-US" altLang="zh-CN" dirty="0">
              <a:latin typeface="+mn-ea"/>
            </a:endParaRPr>
          </a:p>
          <a:p>
            <a:pPr marL="285750" indent="-285750">
              <a:lnSpc>
                <a:spcPct val="150000"/>
              </a:lnSpc>
              <a:buFont typeface="Arial" panose="020B0604020202020204" pitchFamily="34" charset="0"/>
              <a:buChar char="•"/>
            </a:pPr>
            <a:r>
              <a:rPr lang="en-US" altLang="zh-CN" dirty="0">
                <a:latin typeface="+mn-ea"/>
              </a:rPr>
              <a:t> </a:t>
            </a:r>
            <a:r>
              <a:rPr lang="en-US" altLang="zh-CN" dirty="0" smtClean="0">
                <a:latin typeface="+mn-ea"/>
              </a:rPr>
              <a:t> Internet </a:t>
            </a:r>
            <a:r>
              <a:rPr lang="en-US" altLang="zh-CN" dirty="0">
                <a:latin typeface="+mn-ea"/>
              </a:rPr>
              <a:t>of </a:t>
            </a:r>
            <a:r>
              <a:rPr lang="en-US" altLang="zh-CN" dirty="0" smtClean="0">
                <a:latin typeface="+mn-ea"/>
              </a:rPr>
              <a:t>Things</a:t>
            </a:r>
            <a:r>
              <a:rPr lang="zh-CN" altLang="en-US" dirty="0" smtClean="0">
                <a:latin typeface="+mn-ea"/>
              </a:rPr>
              <a:t>（物联网）</a:t>
            </a:r>
            <a:endParaRPr lang="en-US" altLang="zh-CN" dirty="0">
              <a:latin typeface="+mn-ea"/>
            </a:endParaRPr>
          </a:p>
          <a:p>
            <a:pPr marL="285750" indent="-285750">
              <a:lnSpc>
                <a:spcPct val="150000"/>
              </a:lnSpc>
              <a:buFont typeface="Arial" panose="020B0604020202020204" pitchFamily="34" charset="0"/>
              <a:buChar char="•"/>
            </a:pPr>
            <a:r>
              <a:rPr lang="en-US" altLang="zh-CN" dirty="0">
                <a:latin typeface="+mn-ea"/>
              </a:rPr>
              <a:t> </a:t>
            </a:r>
            <a:r>
              <a:rPr lang="en-US" altLang="zh-CN" dirty="0" smtClean="0">
                <a:latin typeface="+mn-ea"/>
              </a:rPr>
              <a:t> 3D Printing </a:t>
            </a:r>
            <a:r>
              <a:rPr lang="zh-CN" altLang="en-US" dirty="0" smtClean="0">
                <a:latin typeface="+mn-ea"/>
              </a:rPr>
              <a:t>（</a:t>
            </a:r>
            <a:r>
              <a:rPr lang="en-US" altLang="zh-CN" dirty="0" smtClean="0">
                <a:latin typeface="+mn-ea"/>
              </a:rPr>
              <a:t>3D </a:t>
            </a:r>
            <a:r>
              <a:rPr lang="zh-CN" altLang="en-US" dirty="0" smtClean="0">
                <a:latin typeface="+mn-ea"/>
              </a:rPr>
              <a:t>打印）</a:t>
            </a:r>
            <a:endParaRPr lang="en-US" altLang="zh-CN" dirty="0">
              <a:latin typeface="+mn-ea"/>
            </a:endParaRPr>
          </a:p>
          <a:p>
            <a:pPr marL="285750" indent="-285750">
              <a:lnSpc>
                <a:spcPct val="150000"/>
              </a:lnSpc>
              <a:buFont typeface="Arial" panose="020B0604020202020204" pitchFamily="34" charset="0"/>
              <a:buChar char="•"/>
            </a:pPr>
            <a:r>
              <a:rPr lang="en-US" altLang="zh-CN" dirty="0">
                <a:latin typeface="+mn-ea"/>
              </a:rPr>
              <a:t> </a:t>
            </a:r>
            <a:r>
              <a:rPr lang="en-US" altLang="zh-CN" dirty="0" smtClean="0">
                <a:latin typeface="+mn-ea"/>
              </a:rPr>
              <a:t> Mobile</a:t>
            </a:r>
            <a:r>
              <a:rPr lang="zh-CN" altLang="en-US" dirty="0" smtClean="0">
                <a:latin typeface="+mn-ea"/>
              </a:rPr>
              <a:t>（移动）</a:t>
            </a:r>
            <a:endParaRPr lang="en-US" altLang="zh-CN" dirty="0">
              <a:latin typeface="+mn-ea"/>
            </a:endParaRPr>
          </a:p>
          <a:p>
            <a:pPr marL="285750" indent="-285750">
              <a:lnSpc>
                <a:spcPct val="150000"/>
              </a:lnSpc>
              <a:buFont typeface="Arial" panose="020B0604020202020204" pitchFamily="34" charset="0"/>
              <a:buChar char="•"/>
            </a:pPr>
            <a:r>
              <a:rPr lang="en-US" altLang="zh-CN" dirty="0">
                <a:latin typeface="+mn-ea"/>
              </a:rPr>
              <a:t> </a:t>
            </a:r>
            <a:r>
              <a:rPr lang="en-US" altLang="zh-CN" dirty="0" smtClean="0">
                <a:latin typeface="+mn-ea"/>
              </a:rPr>
              <a:t> Wearables </a:t>
            </a:r>
            <a:r>
              <a:rPr lang="zh-CN" altLang="en-US" dirty="0" smtClean="0">
                <a:latin typeface="+mn-ea"/>
              </a:rPr>
              <a:t>（可穿戴设备）</a:t>
            </a:r>
            <a:endParaRPr lang="en-US" altLang="zh-CN" dirty="0">
              <a:latin typeface="+mn-ea"/>
            </a:endParaRPr>
          </a:p>
          <a:p>
            <a:r>
              <a:rPr lang="zh-CN" altLang="en-US" dirty="0" smtClean="0"/>
              <a:t>      </a:t>
            </a:r>
            <a:r>
              <a:rPr lang="en-US" altLang="zh-CN" dirty="0" smtClean="0"/>
              <a:t>……</a:t>
            </a:r>
            <a:endParaRPr lang="zh-CN" altLang="en-US" dirty="0"/>
          </a:p>
        </p:txBody>
      </p:sp>
      <p:sp>
        <p:nvSpPr>
          <p:cNvPr id="5" name="矩形 4"/>
          <p:cNvSpPr/>
          <p:nvPr/>
        </p:nvSpPr>
        <p:spPr>
          <a:xfrm>
            <a:off x="0" y="620688"/>
            <a:ext cx="3245732" cy="6237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39196" y="2788866"/>
            <a:ext cx="2790056" cy="1384995"/>
          </a:xfrm>
          <a:prstGeom prst="rect">
            <a:avLst/>
          </a:prstGeom>
          <a:noFill/>
        </p:spPr>
        <p:txBody>
          <a:bodyPr wrap="square" rtlCol="0">
            <a:spAutoFit/>
          </a:bodyPr>
          <a:lstStyle/>
          <a:p>
            <a:endParaRPr lang="en-US" altLang="zh-CN" sz="2800" b="1" dirty="0">
              <a:solidFill>
                <a:schemeClr val="bg1"/>
              </a:solidFill>
            </a:endParaRPr>
          </a:p>
          <a:p>
            <a:endParaRPr lang="en-US" altLang="zh-CN" sz="2800" b="1" dirty="0">
              <a:solidFill>
                <a:schemeClr val="bg1"/>
              </a:solidFill>
            </a:endParaRPr>
          </a:p>
          <a:p>
            <a:r>
              <a:rPr lang="zh-CN" altLang="en-US" sz="2800" b="1" dirty="0" smtClean="0">
                <a:solidFill>
                  <a:schemeClr val="bg1"/>
                </a:solidFill>
              </a:rPr>
              <a:t> 研 究 领 域</a:t>
            </a:r>
            <a:endParaRPr lang="zh-CN" altLang="en-US" sz="2800" b="1" dirty="0">
              <a:solidFill>
                <a:schemeClr val="bg1"/>
              </a:solidFill>
            </a:endParaRPr>
          </a:p>
        </p:txBody>
      </p:sp>
      <p:grpSp>
        <p:nvGrpSpPr>
          <p:cNvPr id="13" name="组合 12"/>
          <p:cNvGrpSpPr/>
          <p:nvPr/>
        </p:nvGrpSpPr>
        <p:grpSpPr>
          <a:xfrm>
            <a:off x="3245732" y="1116050"/>
            <a:ext cx="6644717" cy="742818"/>
            <a:chOff x="3227070" y="2074918"/>
            <a:chExt cx="6644717" cy="742818"/>
          </a:xfrm>
        </p:grpSpPr>
        <p:sp>
          <p:nvSpPr>
            <p:cNvPr id="11" name="文本框 10"/>
            <p:cNvSpPr txBox="1"/>
            <p:nvPr/>
          </p:nvSpPr>
          <p:spPr>
            <a:xfrm>
              <a:off x="4222000" y="2074918"/>
              <a:ext cx="4911655" cy="307777"/>
            </a:xfrm>
            <a:prstGeom prst="rect">
              <a:avLst/>
            </a:prstGeom>
            <a:noFill/>
          </p:spPr>
          <p:txBody>
            <a:bodyPr wrap="square" rtlCol="0">
              <a:spAutoFit/>
            </a:bodyPr>
            <a:lstStyle/>
            <a:p>
              <a:pPr algn="r"/>
              <a:r>
                <a:rPr lang="en-US" altLang="zh-CN" sz="1400" dirty="0" smtClean="0">
                  <a:solidFill>
                    <a:schemeClr val="tx2">
                      <a:lumMod val="60000"/>
                      <a:lumOff val="40000"/>
                    </a:schemeClr>
                  </a:solidFill>
                </a:rPr>
                <a:t>The Knowledge Tech Professionals Need to Succeed</a:t>
              </a:r>
              <a:endParaRPr lang="en-US" altLang="zh-CN" sz="1400" dirty="0" smtClean="0">
                <a:solidFill>
                  <a:schemeClr val="tx2">
                    <a:lumMod val="60000"/>
                    <a:lumOff val="40000"/>
                  </a:schemeClr>
                </a:solidFill>
              </a:endParaRPr>
            </a:p>
          </p:txBody>
        </p:sp>
        <p:sp>
          <p:nvSpPr>
            <p:cNvPr id="12" name="文本框 11"/>
            <p:cNvSpPr txBox="1"/>
            <p:nvPr/>
          </p:nvSpPr>
          <p:spPr>
            <a:xfrm>
              <a:off x="3227070" y="2356071"/>
              <a:ext cx="6644717" cy="461665"/>
            </a:xfrm>
            <a:prstGeom prst="rect">
              <a:avLst/>
            </a:prstGeom>
            <a:noFill/>
          </p:spPr>
          <p:txBody>
            <a:bodyPr wrap="square" rtlCol="0">
              <a:spAutoFit/>
            </a:bodyPr>
            <a:lstStyle/>
            <a:p>
              <a:r>
                <a:rPr lang="en-US" altLang="zh-CN" sz="2300" b="1" dirty="0">
                  <a:solidFill>
                    <a:srgbClr val="FF0000"/>
                  </a:solidFill>
                </a:rPr>
                <a:t>COMPUTER SOCIETY DIGITAL LIBRARY</a:t>
              </a:r>
              <a:endParaRPr lang="zh-CN" altLang="en-US" sz="2300" b="1" dirty="0">
                <a:solidFill>
                  <a:srgbClr val="FF0000"/>
                </a:solidFill>
              </a:endParaRPr>
            </a:p>
          </p:txBody>
        </p:sp>
      </p:gr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61155"/>
            <a:ext cx="3245732" cy="130876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563392" y="1015282"/>
            <a:ext cx="5544616" cy="523220"/>
          </a:xfrm>
          <a:prstGeom prst="rect">
            <a:avLst/>
          </a:prstGeom>
          <a:noFill/>
        </p:spPr>
        <p:txBody>
          <a:bodyPr wrap="square" rtlCol="0">
            <a:spAutoFit/>
          </a:bodyPr>
          <a:lstStyle/>
          <a:p>
            <a:r>
              <a:rPr lang="en-US" altLang="zh-CN" sz="2800" dirty="0" smtClean="0"/>
              <a:t>IEEE CS</a:t>
            </a:r>
            <a:r>
              <a:rPr lang="zh-CN" altLang="en-US" sz="2800" dirty="0" smtClean="0"/>
              <a:t>数据库重点刊物介绍</a:t>
            </a:r>
            <a:r>
              <a:rPr lang="zh-CN" altLang="en-US" sz="2800" dirty="0" smtClean="0"/>
              <a:t>（</a:t>
            </a:r>
            <a:r>
              <a:rPr lang="en-US" altLang="zh-CN" sz="2800" dirty="0" smtClean="0"/>
              <a:t>1</a:t>
            </a:r>
            <a:r>
              <a:rPr lang="zh-CN" altLang="en-US" sz="2800" dirty="0" smtClean="0"/>
              <a:t>）</a:t>
            </a:r>
            <a:endParaRPr lang="zh-CN" altLang="en-US" sz="2800" dirty="0"/>
          </a:p>
        </p:txBody>
      </p:sp>
      <p:sp>
        <p:nvSpPr>
          <p:cNvPr id="4" name="矩形 3"/>
          <p:cNvSpPr/>
          <p:nvPr/>
        </p:nvSpPr>
        <p:spPr>
          <a:xfrm>
            <a:off x="5373418" y="2541177"/>
            <a:ext cx="3632726" cy="369332"/>
          </a:xfrm>
          <a:prstGeom prst="rect">
            <a:avLst/>
          </a:prstGeom>
        </p:spPr>
        <p:txBody>
          <a:bodyPr wrap="none">
            <a:spAutoFit/>
          </a:bodyPr>
          <a:lstStyle/>
          <a:p>
            <a:r>
              <a:rPr lang="en-US" altLang="zh-CN" dirty="0"/>
              <a:t>《IEEE</a:t>
            </a:r>
            <a:r>
              <a:rPr lang="zh-CN" altLang="en-US" dirty="0"/>
              <a:t>图样分析与机器智能汇刊</a:t>
            </a:r>
            <a:r>
              <a:rPr lang="en-US" altLang="zh-CN" dirty="0"/>
              <a:t>》</a:t>
            </a:r>
            <a:endParaRPr lang="zh-CN" altLang="en-US" dirty="0"/>
          </a:p>
        </p:txBody>
      </p:sp>
      <p:sp>
        <p:nvSpPr>
          <p:cNvPr id="5" name="矩形 4"/>
          <p:cNvSpPr/>
          <p:nvPr/>
        </p:nvSpPr>
        <p:spPr>
          <a:xfrm>
            <a:off x="3584128" y="1662930"/>
            <a:ext cx="5236344" cy="830997"/>
          </a:xfrm>
          <a:prstGeom prst="rect">
            <a:avLst/>
          </a:prstGeom>
        </p:spPr>
        <p:txBody>
          <a:bodyPr wrap="square">
            <a:spAutoFit/>
          </a:bodyPr>
          <a:lstStyle/>
          <a:p>
            <a:r>
              <a:rPr lang="en-US" altLang="zh-CN" sz="2400" b="1" i="1" dirty="0">
                <a:solidFill>
                  <a:srgbClr val="FF0000"/>
                </a:solidFill>
              </a:rPr>
              <a:t>IEEE Transactions on Pattern Analysis &amp; Machine Intelligence</a:t>
            </a:r>
            <a:endParaRPr lang="zh-CN" altLang="en-US" sz="2400" b="1" i="1" dirty="0">
              <a:solidFill>
                <a:srgbClr val="FF0000"/>
              </a:solidFill>
            </a:endParaRPr>
          </a:p>
        </p:txBody>
      </p:sp>
      <p:sp>
        <p:nvSpPr>
          <p:cNvPr id="6" name="矩形 5"/>
          <p:cNvSpPr/>
          <p:nvPr/>
        </p:nvSpPr>
        <p:spPr>
          <a:xfrm>
            <a:off x="3726160" y="3282960"/>
            <a:ext cx="5094312" cy="1477328"/>
          </a:xfrm>
          <a:prstGeom prst="rect">
            <a:avLst/>
          </a:prstGeom>
        </p:spPr>
        <p:txBody>
          <a:bodyPr wrap="square">
            <a:spAutoFit/>
          </a:bodyPr>
          <a:lstStyle/>
          <a:p>
            <a:pPr marL="285750" indent="-285750">
              <a:buFont typeface="Wingdings" panose="05000000000000000000" pitchFamily="2" charset="2"/>
              <a:buChar char="Ø"/>
            </a:pPr>
            <a:r>
              <a:rPr lang="zh-CN" altLang="en-US" dirty="0"/>
              <a:t>刊载内容包含所有计算机传统领域的视觉和图象范畴，所有传统领域内的图样分析和有针对性的领域内的机器智能等方面的研究成果</a:t>
            </a:r>
            <a:r>
              <a:rPr lang="zh-CN" altLang="en-US" dirty="0" smtClean="0"/>
              <a:t>。</a:t>
            </a:r>
            <a:endParaRPr lang="en-US" altLang="zh-CN" dirty="0"/>
          </a:p>
          <a:p>
            <a:pPr marL="285750" indent="-285750">
              <a:buFont typeface="Wingdings" panose="05000000000000000000" pitchFamily="2" charset="2"/>
              <a:buChar char="Ø"/>
            </a:pPr>
            <a:endParaRPr lang="en-US" altLang="zh-CN" dirty="0" smtClean="0"/>
          </a:p>
          <a:p>
            <a:pPr marL="285750" indent="-285750">
              <a:buFont typeface="Wingdings" panose="05000000000000000000" pitchFamily="2" charset="2"/>
              <a:buChar char="Ø"/>
            </a:pPr>
            <a:endParaRPr lang="zh-CN" altLang="en-US" dirty="0"/>
          </a:p>
        </p:txBody>
      </p:sp>
      <p:sp>
        <p:nvSpPr>
          <p:cNvPr id="7" name="矩形 6"/>
          <p:cNvSpPr/>
          <p:nvPr/>
        </p:nvSpPr>
        <p:spPr>
          <a:xfrm>
            <a:off x="3347863" y="4780958"/>
            <a:ext cx="4051109" cy="369332"/>
          </a:xfrm>
          <a:prstGeom prst="rect">
            <a:avLst/>
          </a:prstGeom>
        </p:spPr>
        <p:txBody>
          <a:bodyPr wrap="none">
            <a:spAutoFit/>
          </a:bodyPr>
          <a:lstStyle/>
          <a:p>
            <a:pPr marL="742950" lvl="1" indent="-285750">
              <a:buFont typeface="Wingdings" panose="05000000000000000000" pitchFamily="2" charset="2"/>
              <a:buChar char="Ø"/>
            </a:pPr>
            <a:r>
              <a:rPr lang="en-US" altLang="zh-CN" dirty="0" smtClean="0"/>
              <a:t>1992</a:t>
            </a:r>
            <a:r>
              <a:rPr lang="zh-CN" altLang="en-US" dirty="0" smtClean="0"/>
              <a:t>年创刊</a:t>
            </a:r>
            <a:r>
              <a:rPr lang="zh-CN" altLang="en-US" dirty="0"/>
              <a:t>，每年</a:t>
            </a:r>
            <a:r>
              <a:rPr lang="zh-CN" altLang="en-US" dirty="0" smtClean="0"/>
              <a:t>出版</a:t>
            </a:r>
            <a:r>
              <a:rPr lang="en-US" altLang="zh-CN" dirty="0" smtClean="0"/>
              <a:t>12</a:t>
            </a:r>
            <a:r>
              <a:rPr lang="zh-CN" altLang="en-US" dirty="0" smtClean="0"/>
              <a:t>期</a:t>
            </a:r>
            <a:r>
              <a:rPr lang="zh-CN" altLang="en-US" dirty="0"/>
              <a:t>；</a:t>
            </a:r>
            <a:endParaRPr lang="en-US" altLang="zh-CN" dirty="0"/>
          </a:p>
        </p:txBody>
      </p:sp>
      <p:sp>
        <p:nvSpPr>
          <p:cNvPr id="8" name="矩形 7"/>
          <p:cNvSpPr/>
          <p:nvPr/>
        </p:nvSpPr>
        <p:spPr>
          <a:xfrm>
            <a:off x="40178" y="5540293"/>
            <a:ext cx="6851556" cy="369332"/>
          </a:xfrm>
          <a:prstGeom prst="rect">
            <a:avLst/>
          </a:prstGeom>
        </p:spPr>
        <p:txBody>
          <a:bodyPr wrap="none">
            <a:spAutoFit/>
          </a:bodyPr>
          <a:lstStyle/>
          <a:p>
            <a:pPr lvl="1" algn="just">
              <a:buFont typeface="Wingdings" panose="05000000000000000000" pitchFamily="2" charset="2"/>
              <a:buChar char="Ø"/>
            </a:pPr>
            <a:r>
              <a:rPr lang="en-US" altLang="zh-CN" dirty="0" smtClean="0"/>
              <a:t> </a:t>
            </a:r>
            <a:r>
              <a:rPr lang="en-US" altLang="zh-CN" dirty="0" smtClean="0"/>
              <a:t>2019</a:t>
            </a:r>
            <a:r>
              <a:rPr lang="zh-CN" altLang="en-US" dirty="0" smtClean="0"/>
              <a:t>年</a:t>
            </a:r>
            <a:r>
              <a:rPr lang="zh-CN" altLang="en-US" dirty="0"/>
              <a:t>影响</a:t>
            </a:r>
            <a:r>
              <a:rPr lang="zh-CN" altLang="en-US" dirty="0" smtClean="0"/>
              <a:t>因子</a:t>
            </a:r>
            <a:r>
              <a:rPr lang="en-US" altLang="zh-CN" dirty="0"/>
              <a:t>17.861</a:t>
            </a:r>
            <a:r>
              <a:rPr lang="zh-CN" altLang="en-US" dirty="0" smtClean="0"/>
              <a:t>， </a:t>
            </a:r>
            <a:r>
              <a:rPr lang="zh-CN" altLang="en-US" b="1" dirty="0" smtClean="0">
                <a:solidFill>
                  <a:srgbClr val="FF0000"/>
                </a:solidFill>
              </a:rPr>
              <a:t>在计算机人工智能领域排名</a:t>
            </a:r>
            <a:r>
              <a:rPr lang="zh-CN" altLang="en-US" b="1" dirty="0" smtClean="0">
                <a:solidFill>
                  <a:srgbClr val="FF0000"/>
                </a:solidFill>
              </a:rPr>
              <a:t>第一</a:t>
            </a:r>
            <a:endParaRPr lang="zh-CN" altLang="en-US" b="1" dirty="0">
              <a:solidFill>
                <a:srgbClr val="FF0000"/>
              </a:solidFill>
            </a:endParaRPr>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12811" y="1091236"/>
            <a:ext cx="2745905" cy="374441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599592" y="1013186"/>
            <a:ext cx="5544616" cy="523220"/>
          </a:xfrm>
          <a:prstGeom prst="rect">
            <a:avLst/>
          </a:prstGeom>
          <a:noFill/>
        </p:spPr>
        <p:txBody>
          <a:bodyPr wrap="square" rtlCol="0">
            <a:spAutoFit/>
          </a:bodyPr>
          <a:lstStyle/>
          <a:p>
            <a:r>
              <a:rPr lang="en-US" altLang="zh-CN" sz="2800" dirty="0" smtClean="0"/>
              <a:t>IEEE CS</a:t>
            </a:r>
            <a:r>
              <a:rPr lang="zh-CN" altLang="en-US" sz="2800" dirty="0" smtClean="0"/>
              <a:t>数据库重点刊物介绍</a:t>
            </a:r>
            <a:r>
              <a:rPr lang="zh-CN" altLang="en-US" sz="2800" dirty="0" smtClean="0"/>
              <a:t>（</a:t>
            </a:r>
            <a:r>
              <a:rPr lang="en-US" altLang="zh-CN" sz="2800" dirty="0" smtClean="0"/>
              <a:t>2</a:t>
            </a:r>
            <a:r>
              <a:rPr lang="zh-CN" altLang="en-US" sz="2800" dirty="0" smtClean="0"/>
              <a:t>）</a:t>
            </a:r>
            <a:endParaRPr lang="zh-CN" altLang="en-US" sz="2800" dirty="0"/>
          </a:p>
        </p:txBody>
      </p:sp>
      <p:sp>
        <p:nvSpPr>
          <p:cNvPr id="4" name="矩形 3"/>
          <p:cNvSpPr/>
          <p:nvPr/>
        </p:nvSpPr>
        <p:spPr>
          <a:xfrm>
            <a:off x="5373418" y="2541177"/>
            <a:ext cx="3171061" cy="369332"/>
          </a:xfrm>
          <a:prstGeom prst="rect">
            <a:avLst/>
          </a:prstGeom>
        </p:spPr>
        <p:txBody>
          <a:bodyPr wrap="none">
            <a:spAutoFit/>
          </a:bodyPr>
          <a:lstStyle/>
          <a:p>
            <a:r>
              <a:rPr lang="en-US" altLang="zh-CN" dirty="0"/>
              <a:t>《IEEE</a:t>
            </a:r>
            <a:r>
              <a:rPr lang="zh-CN" altLang="en-US" dirty="0"/>
              <a:t>可靠与安全计算汇刊</a:t>
            </a:r>
            <a:r>
              <a:rPr lang="en-US" altLang="zh-CN" dirty="0"/>
              <a:t>》</a:t>
            </a:r>
            <a:endParaRPr lang="zh-CN" altLang="en-US" dirty="0"/>
          </a:p>
        </p:txBody>
      </p:sp>
      <p:sp>
        <p:nvSpPr>
          <p:cNvPr id="5" name="矩形 4"/>
          <p:cNvSpPr/>
          <p:nvPr/>
        </p:nvSpPr>
        <p:spPr>
          <a:xfrm>
            <a:off x="3599592" y="1683080"/>
            <a:ext cx="5417840" cy="830997"/>
          </a:xfrm>
          <a:prstGeom prst="rect">
            <a:avLst/>
          </a:prstGeom>
        </p:spPr>
        <p:txBody>
          <a:bodyPr wrap="square">
            <a:spAutoFit/>
          </a:bodyPr>
          <a:lstStyle/>
          <a:p>
            <a:r>
              <a:rPr lang="en-US" altLang="zh-CN" sz="2400" b="1" i="1" dirty="0">
                <a:solidFill>
                  <a:srgbClr val="FF0000"/>
                </a:solidFill>
              </a:rPr>
              <a:t>IEEE Transactions on Dependable and Secure Computing</a:t>
            </a:r>
            <a:endParaRPr lang="zh-CN" altLang="en-US" sz="2400" b="1" i="1" dirty="0">
              <a:solidFill>
                <a:srgbClr val="FF0000"/>
              </a:solidFill>
            </a:endParaRPr>
          </a:p>
        </p:txBody>
      </p:sp>
      <p:sp>
        <p:nvSpPr>
          <p:cNvPr id="6" name="矩形 5"/>
          <p:cNvSpPr/>
          <p:nvPr/>
        </p:nvSpPr>
        <p:spPr>
          <a:xfrm>
            <a:off x="3726160" y="3282960"/>
            <a:ext cx="5094312" cy="1200329"/>
          </a:xfrm>
          <a:prstGeom prst="rect">
            <a:avLst/>
          </a:prstGeom>
        </p:spPr>
        <p:txBody>
          <a:bodyPr wrap="square">
            <a:spAutoFit/>
          </a:bodyPr>
          <a:lstStyle/>
          <a:p>
            <a:pPr marL="285750" indent="-285750">
              <a:buFont typeface="Wingdings" panose="05000000000000000000" pitchFamily="2" charset="2"/>
              <a:buChar char="Ø"/>
            </a:pPr>
            <a:r>
              <a:rPr lang="zh-CN" altLang="en-US" dirty="0"/>
              <a:t>刊载关于计算系统的操作性、安全性和强制可靠性的测量方法、建模、模拟技术、检验和规划等方面的研究成果。</a:t>
            </a:r>
            <a:endParaRPr lang="en-US" altLang="zh-CN" dirty="0" smtClean="0"/>
          </a:p>
          <a:p>
            <a:pPr marL="285750" indent="-285750">
              <a:buFont typeface="Wingdings" panose="05000000000000000000" pitchFamily="2" charset="2"/>
              <a:buChar char="Ø"/>
            </a:pPr>
            <a:endParaRPr lang="zh-CN" altLang="en-US" dirty="0"/>
          </a:p>
        </p:txBody>
      </p:sp>
      <p:sp>
        <p:nvSpPr>
          <p:cNvPr id="7" name="矩形 6"/>
          <p:cNvSpPr/>
          <p:nvPr/>
        </p:nvSpPr>
        <p:spPr>
          <a:xfrm>
            <a:off x="3278251" y="4629963"/>
            <a:ext cx="3916457" cy="369332"/>
          </a:xfrm>
          <a:prstGeom prst="rect">
            <a:avLst/>
          </a:prstGeom>
        </p:spPr>
        <p:txBody>
          <a:bodyPr wrap="none">
            <a:spAutoFit/>
          </a:bodyPr>
          <a:lstStyle/>
          <a:p>
            <a:pPr marL="742950" lvl="1" indent="-285750">
              <a:buFont typeface="Wingdings" panose="05000000000000000000" pitchFamily="2" charset="2"/>
              <a:buChar char="Ø"/>
            </a:pPr>
            <a:r>
              <a:rPr lang="en-US" altLang="zh-CN" dirty="0" smtClean="0"/>
              <a:t>2004</a:t>
            </a:r>
            <a:r>
              <a:rPr lang="zh-CN" altLang="en-US" dirty="0" smtClean="0"/>
              <a:t>年创刊</a:t>
            </a:r>
            <a:r>
              <a:rPr lang="zh-CN" altLang="en-US" dirty="0"/>
              <a:t>，每年</a:t>
            </a:r>
            <a:r>
              <a:rPr lang="zh-CN" altLang="en-US" dirty="0" smtClean="0"/>
              <a:t>出版</a:t>
            </a:r>
            <a:r>
              <a:rPr lang="en-US" altLang="zh-CN" dirty="0" smtClean="0"/>
              <a:t>4</a:t>
            </a:r>
            <a:r>
              <a:rPr lang="zh-CN" altLang="en-US" dirty="0" smtClean="0"/>
              <a:t>期</a:t>
            </a:r>
            <a:r>
              <a:rPr lang="zh-CN" altLang="en-US" dirty="0"/>
              <a:t>；</a:t>
            </a:r>
            <a:endParaRPr lang="en-US" altLang="zh-CN" dirty="0"/>
          </a:p>
        </p:txBody>
      </p:sp>
      <p:sp>
        <p:nvSpPr>
          <p:cNvPr id="8" name="矩形 7"/>
          <p:cNvSpPr/>
          <p:nvPr/>
        </p:nvSpPr>
        <p:spPr>
          <a:xfrm>
            <a:off x="338336" y="5540293"/>
            <a:ext cx="6255239" cy="369332"/>
          </a:xfrm>
          <a:prstGeom prst="rect">
            <a:avLst/>
          </a:prstGeom>
        </p:spPr>
        <p:txBody>
          <a:bodyPr wrap="none">
            <a:spAutoFit/>
          </a:bodyPr>
          <a:lstStyle/>
          <a:p>
            <a:pPr lvl="1" algn="just">
              <a:buFont typeface="Wingdings" panose="05000000000000000000" pitchFamily="2" charset="2"/>
              <a:buChar char="Ø"/>
            </a:pPr>
            <a:r>
              <a:rPr lang="en-US" altLang="zh-CN" dirty="0" smtClean="0"/>
              <a:t> </a:t>
            </a:r>
            <a:r>
              <a:rPr lang="en-US" altLang="zh-CN" dirty="0" smtClean="0"/>
              <a:t>2019</a:t>
            </a:r>
            <a:r>
              <a:rPr lang="zh-CN" altLang="en-US" dirty="0" smtClean="0"/>
              <a:t>年</a:t>
            </a:r>
            <a:r>
              <a:rPr lang="zh-CN" altLang="en-US" dirty="0"/>
              <a:t>影响</a:t>
            </a:r>
            <a:r>
              <a:rPr lang="zh-CN" altLang="en-US" dirty="0" smtClean="0"/>
              <a:t>因子</a:t>
            </a:r>
            <a:r>
              <a:rPr lang="en-US" altLang="zh-CN" dirty="0" smtClean="0"/>
              <a:t>6.864</a:t>
            </a:r>
            <a:r>
              <a:rPr lang="zh-CN" altLang="en-US" dirty="0" smtClean="0"/>
              <a:t>， </a:t>
            </a:r>
            <a:r>
              <a:rPr lang="zh-CN" altLang="en-US" b="1" dirty="0" smtClean="0">
                <a:solidFill>
                  <a:srgbClr val="FF0000"/>
                </a:solidFill>
              </a:rPr>
              <a:t>在计算机软件领域排名</a:t>
            </a:r>
            <a:r>
              <a:rPr lang="zh-CN" altLang="en-US" b="1" dirty="0" smtClean="0">
                <a:solidFill>
                  <a:srgbClr val="FF0000"/>
                </a:solidFill>
              </a:rPr>
              <a:t>第三</a:t>
            </a:r>
            <a:endParaRPr lang="zh-CN" altLang="en-US" b="1" dirty="0">
              <a:solidFill>
                <a:srgbClr val="FF0000"/>
              </a:solidFill>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67544" y="1124743"/>
            <a:ext cx="2810707" cy="383278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9552" y="1091236"/>
            <a:ext cx="2535678" cy="3457742"/>
          </a:xfrm>
          <a:prstGeom prst="rect">
            <a:avLst/>
          </a:prstGeom>
          <a:ln>
            <a:noFill/>
          </a:ln>
          <a:effectLst>
            <a:outerShdw blurRad="292100" dist="139700" dir="2700000" algn="tl" rotWithShape="0">
              <a:srgbClr val="333333">
                <a:alpha val="65000"/>
              </a:srgbClr>
            </a:outerShdw>
          </a:effectLst>
        </p:spPr>
      </p:pic>
      <p:sp>
        <p:nvSpPr>
          <p:cNvPr id="3" name="文本框 2"/>
          <p:cNvSpPr txBox="1"/>
          <p:nvPr/>
        </p:nvSpPr>
        <p:spPr>
          <a:xfrm>
            <a:off x="3726160" y="1091236"/>
            <a:ext cx="5544616" cy="523220"/>
          </a:xfrm>
          <a:prstGeom prst="rect">
            <a:avLst/>
          </a:prstGeom>
          <a:noFill/>
        </p:spPr>
        <p:txBody>
          <a:bodyPr wrap="square" rtlCol="0">
            <a:spAutoFit/>
          </a:bodyPr>
          <a:lstStyle/>
          <a:p>
            <a:r>
              <a:rPr lang="en-US" altLang="zh-CN" sz="2800" dirty="0" smtClean="0"/>
              <a:t>IEEE CS</a:t>
            </a:r>
            <a:r>
              <a:rPr lang="zh-CN" altLang="en-US" sz="2800" dirty="0" smtClean="0"/>
              <a:t>数据库重点刊物介绍</a:t>
            </a:r>
            <a:r>
              <a:rPr lang="zh-CN" altLang="en-US" sz="2800" dirty="0" smtClean="0"/>
              <a:t>（</a:t>
            </a:r>
            <a:r>
              <a:rPr lang="en-US" altLang="zh-CN" sz="2800" dirty="0" smtClean="0"/>
              <a:t>3</a:t>
            </a:r>
            <a:r>
              <a:rPr lang="zh-CN" altLang="en-US" sz="2800" dirty="0" smtClean="0"/>
              <a:t>）</a:t>
            </a:r>
            <a:endParaRPr lang="zh-CN" altLang="en-US" sz="2800" dirty="0"/>
          </a:p>
        </p:txBody>
      </p:sp>
      <p:sp>
        <p:nvSpPr>
          <p:cNvPr id="4" name="矩形 3"/>
          <p:cNvSpPr/>
          <p:nvPr/>
        </p:nvSpPr>
        <p:spPr>
          <a:xfrm>
            <a:off x="6012160" y="2564904"/>
            <a:ext cx="2478564" cy="369332"/>
          </a:xfrm>
          <a:prstGeom prst="rect">
            <a:avLst/>
          </a:prstGeom>
        </p:spPr>
        <p:txBody>
          <a:bodyPr wrap="none">
            <a:spAutoFit/>
          </a:bodyPr>
          <a:lstStyle/>
          <a:p>
            <a:r>
              <a:rPr lang="en-US" altLang="zh-CN" dirty="0"/>
              <a:t>《IEEE</a:t>
            </a:r>
            <a:r>
              <a:rPr lang="zh-CN" altLang="en-US" dirty="0"/>
              <a:t>服务计算汇刊</a:t>
            </a:r>
            <a:r>
              <a:rPr lang="en-US" altLang="zh-CN" dirty="0"/>
              <a:t>》</a:t>
            </a:r>
            <a:endParaRPr lang="zh-CN" altLang="en-US" dirty="0"/>
          </a:p>
        </p:txBody>
      </p:sp>
      <p:sp>
        <p:nvSpPr>
          <p:cNvPr id="5" name="矩形 4"/>
          <p:cNvSpPr/>
          <p:nvPr/>
        </p:nvSpPr>
        <p:spPr>
          <a:xfrm>
            <a:off x="3728144" y="1800681"/>
            <a:ext cx="5930582" cy="830997"/>
          </a:xfrm>
          <a:prstGeom prst="rect">
            <a:avLst/>
          </a:prstGeom>
        </p:spPr>
        <p:txBody>
          <a:bodyPr wrap="square">
            <a:spAutoFit/>
          </a:bodyPr>
          <a:lstStyle/>
          <a:p>
            <a:r>
              <a:rPr lang="en-US" altLang="zh-CN" sz="2400" b="1" i="1" dirty="0">
                <a:solidFill>
                  <a:srgbClr val="FF0000"/>
                </a:solidFill>
              </a:rPr>
              <a:t>IEEE Transactions on Services Computing</a:t>
            </a:r>
            <a:endParaRPr lang="zh-CN" altLang="en-US" sz="2400" b="1" i="1" dirty="0">
              <a:solidFill>
                <a:srgbClr val="FF0000"/>
              </a:solidFill>
            </a:endParaRPr>
          </a:p>
        </p:txBody>
      </p:sp>
      <p:sp>
        <p:nvSpPr>
          <p:cNvPr id="6" name="矩形 5"/>
          <p:cNvSpPr/>
          <p:nvPr/>
        </p:nvSpPr>
        <p:spPr>
          <a:xfrm>
            <a:off x="3726160" y="3282960"/>
            <a:ext cx="5094312" cy="1754326"/>
          </a:xfrm>
          <a:prstGeom prst="rect">
            <a:avLst/>
          </a:prstGeom>
        </p:spPr>
        <p:txBody>
          <a:bodyPr wrap="square">
            <a:spAutoFit/>
          </a:bodyPr>
          <a:lstStyle/>
          <a:p>
            <a:pPr marL="285750" indent="-285750">
              <a:buFont typeface="Wingdings" panose="05000000000000000000" pitchFamily="2" charset="2"/>
              <a:buChar char="Ø"/>
            </a:pPr>
            <a:r>
              <a:rPr lang="zh-CN" altLang="en-US" dirty="0" smtClean="0"/>
              <a:t>刊载服务</a:t>
            </a:r>
            <a:r>
              <a:rPr lang="zh-CN" altLang="en-US" dirty="0"/>
              <a:t>计算中的核心算法，数学，统计和</a:t>
            </a:r>
            <a:r>
              <a:rPr lang="zh-CN" altLang="en-US" dirty="0" smtClean="0"/>
              <a:t>计算方法等文章</a:t>
            </a:r>
            <a:r>
              <a:rPr lang="en-US" altLang="zh-CN" dirty="0" smtClean="0"/>
              <a:t>; </a:t>
            </a:r>
            <a:r>
              <a:rPr lang="zh-CN" altLang="en-US" dirty="0"/>
              <a:t>面向服务</a:t>
            </a:r>
            <a:r>
              <a:rPr lang="zh-CN" altLang="en-US" dirty="0" smtClean="0"/>
              <a:t>架构、</a:t>
            </a:r>
            <a:r>
              <a:rPr lang="en-US" altLang="zh-CN" dirty="0" smtClean="0"/>
              <a:t>Web</a:t>
            </a:r>
            <a:r>
              <a:rPr lang="zh-CN" altLang="en-US" dirty="0"/>
              <a:t>服务，业务流程集成，解决方案绩效管理，服务运营和管理的新兴领域</a:t>
            </a:r>
            <a:r>
              <a:rPr lang="zh-CN" altLang="en-US" dirty="0" smtClean="0"/>
              <a:t>。</a:t>
            </a:r>
            <a:endParaRPr lang="en-US" altLang="zh-CN" dirty="0"/>
          </a:p>
          <a:p>
            <a:pPr marL="285750" indent="-285750">
              <a:buFont typeface="Wingdings" panose="05000000000000000000" pitchFamily="2" charset="2"/>
              <a:buChar char="Ø"/>
            </a:pPr>
            <a:endParaRPr lang="en-US" altLang="zh-CN" dirty="0" smtClean="0"/>
          </a:p>
          <a:p>
            <a:pPr marL="285750" indent="-285750">
              <a:buFont typeface="Wingdings" panose="05000000000000000000" pitchFamily="2" charset="2"/>
              <a:buChar char="Ø"/>
            </a:pPr>
            <a:endParaRPr lang="zh-CN" altLang="en-US" dirty="0"/>
          </a:p>
        </p:txBody>
      </p:sp>
      <p:sp>
        <p:nvSpPr>
          <p:cNvPr id="7" name="矩形 6"/>
          <p:cNvSpPr/>
          <p:nvPr/>
        </p:nvSpPr>
        <p:spPr>
          <a:xfrm>
            <a:off x="3347864" y="4798510"/>
            <a:ext cx="4051109" cy="369332"/>
          </a:xfrm>
          <a:prstGeom prst="rect">
            <a:avLst/>
          </a:prstGeom>
        </p:spPr>
        <p:txBody>
          <a:bodyPr wrap="none">
            <a:spAutoFit/>
          </a:bodyPr>
          <a:lstStyle/>
          <a:p>
            <a:pPr marL="742950" lvl="1" indent="-285750">
              <a:buFont typeface="Wingdings" panose="05000000000000000000" pitchFamily="2" charset="2"/>
              <a:buChar char="Ø"/>
            </a:pPr>
            <a:r>
              <a:rPr lang="en-US" altLang="zh-CN" dirty="0" smtClean="0"/>
              <a:t>2008</a:t>
            </a:r>
            <a:r>
              <a:rPr lang="zh-CN" altLang="en-US" dirty="0" smtClean="0"/>
              <a:t>年创刊</a:t>
            </a:r>
            <a:r>
              <a:rPr lang="zh-CN" altLang="en-US" dirty="0"/>
              <a:t>，每年</a:t>
            </a:r>
            <a:r>
              <a:rPr lang="zh-CN" altLang="en-US" dirty="0" smtClean="0"/>
              <a:t>出版</a:t>
            </a:r>
            <a:r>
              <a:rPr lang="en-US" altLang="zh-CN" dirty="0" smtClean="0"/>
              <a:t>4</a:t>
            </a:r>
            <a:r>
              <a:rPr lang="zh-CN" altLang="en-US" dirty="0" smtClean="0"/>
              <a:t>期</a:t>
            </a:r>
            <a:r>
              <a:rPr lang="zh-CN" altLang="en-US" dirty="0"/>
              <a:t>；</a:t>
            </a:r>
            <a:endParaRPr lang="en-US" altLang="zh-CN" dirty="0"/>
          </a:p>
        </p:txBody>
      </p:sp>
      <p:sp>
        <p:nvSpPr>
          <p:cNvPr id="8" name="矩形 7"/>
          <p:cNvSpPr/>
          <p:nvPr/>
        </p:nvSpPr>
        <p:spPr>
          <a:xfrm>
            <a:off x="1706" y="5540293"/>
            <a:ext cx="6928500" cy="369332"/>
          </a:xfrm>
          <a:prstGeom prst="rect">
            <a:avLst/>
          </a:prstGeom>
        </p:spPr>
        <p:txBody>
          <a:bodyPr wrap="none">
            <a:spAutoFit/>
          </a:bodyPr>
          <a:lstStyle/>
          <a:p>
            <a:pPr lvl="1" algn="just">
              <a:buFont typeface="Wingdings" panose="05000000000000000000" pitchFamily="2" charset="2"/>
              <a:buChar char="Ø"/>
            </a:pPr>
            <a:r>
              <a:rPr lang="en-US" altLang="zh-CN" dirty="0" smtClean="0"/>
              <a:t> </a:t>
            </a:r>
            <a:r>
              <a:rPr lang="en-US" altLang="zh-CN" dirty="0" smtClean="0"/>
              <a:t>2019</a:t>
            </a:r>
            <a:r>
              <a:rPr lang="zh-CN" altLang="en-US" dirty="0" smtClean="0"/>
              <a:t>年</a:t>
            </a:r>
            <a:r>
              <a:rPr lang="zh-CN" altLang="en-US" dirty="0"/>
              <a:t>影响</a:t>
            </a:r>
            <a:r>
              <a:rPr lang="zh-CN" altLang="en-US" dirty="0" smtClean="0"/>
              <a:t>因子</a:t>
            </a:r>
            <a:r>
              <a:rPr lang="en-US" altLang="zh-CN" dirty="0" smtClean="0"/>
              <a:t>5.823 </a:t>
            </a:r>
            <a:r>
              <a:rPr lang="zh-CN" altLang="en-US" dirty="0" smtClean="0"/>
              <a:t>， </a:t>
            </a:r>
            <a:r>
              <a:rPr lang="zh-CN" altLang="en-US" b="1" dirty="0" smtClean="0">
                <a:solidFill>
                  <a:srgbClr val="FF0000"/>
                </a:solidFill>
              </a:rPr>
              <a:t>在计算机软件工程领域</a:t>
            </a:r>
            <a:r>
              <a:rPr lang="zh-CN" altLang="en-US" b="1" dirty="0" smtClean="0">
                <a:solidFill>
                  <a:srgbClr val="FF0000"/>
                </a:solidFill>
              </a:rPr>
              <a:t>排名第</a:t>
            </a:r>
            <a:r>
              <a:rPr lang="en-US" altLang="zh-CN" b="1" dirty="0" smtClean="0">
                <a:solidFill>
                  <a:srgbClr val="FF0000"/>
                </a:solidFill>
              </a:rPr>
              <a:t>6</a:t>
            </a:r>
            <a:r>
              <a:rPr lang="zh-CN" altLang="en-US" b="1" dirty="0" smtClean="0">
                <a:solidFill>
                  <a:srgbClr val="FF0000"/>
                </a:solidFill>
              </a:rPr>
              <a:t>位</a:t>
            </a:r>
            <a:endParaRPr lang="zh-CN" altLang="en-US"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2485</Words>
  <Application>WPS 演示</Application>
  <PresentationFormat>全屏显示(4:3)</PresentationFormat>
  <Paragraphs>240</Paragraphs>
  <Slides>22</Slides>
  <Notes>13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22</vt:i4>
      </vt:variant>
    </vt:vector>
  </HeadingPairs>
  <TitlesOfParts>
    <vt:vector size="34" baseType="lpstr">
      <vt:lpstr>Arial</vt:lpstr>
      <vt:lpstr>宋体</vt:lpstr>
      <vt:lpstr>Wingdings</vt:lpstr>
      <vt:lpstr>方正粗宋简体</vt:lpstr>
      <vt:lpstr>方正粗黑宋简体</vt:lpstr>
      <vt:lpstr>Calibri</vt:lpstr>
      <vt:lpstr>Impact</vt:lpstr>
      <vt:lpstr>微软雅黑</vt:lpstr>
      <vt:lpstr>Arial Unicode MS</vt:lpstr>
      <vt:lpstr>Verdana</vt:lpstr>
      <vt:lpstr>Times New Roman</vt:lpstr>
      <vt:lpstr>Office 主题</vt:lpstr>
      <vt:lpstr>PowerPoint 演示文稿</vt:lpstr>
      <vt:lpstr>PowerPoint 演示文稿</vt:lpstr>
      <vt:lpstr>关于IEEE CS</vt:lpstr>
      <vt:lpstr>PowerPoint 演示文稿</vt:lpstr>
      <vt:lpstr>IEEE CS 数据库资源内容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Angela-Shi</dc:creator>
  <cp:lastModifiedBy>一娃</cp:lastModifiedBy>
  <cp:revision>298</cp:revision>
  <dcterms:created xsi:type="dcterms:W3CDTF">2013-09-26T05:56:00Z</dcterms:created>
  <dcterms:modified xsi:type="dcterms:W3CDTF">2023-04-28T03:09:24Z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574E3CC64EA142FBAFE4F878CD5EC7D0_13</vt:lpwstr>
  </property>
  <property fmtid="{D5CDD505-2E9C-101B-9397-08002B2CF9AE}" pid="3" name="KSOProductBuildVer">
    <vt:lpwstr>2052-11.1.0.14036</vt:lpwstr>
  </property>
</Properties>
</file>